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346" r:id="rId3"/>
    <p:sldId id="257" r:id="rId4"/>
    <p:sldId id="258" r:id="rId5"/>
    <p:sldId id="267" r:id="rId6"/>
    <p:sldId id="269" r:id="rId7"/>
    <p:sldId id="259" r:id="rId8"/>
    <p:sldId id="270" r:id="rId9"/>
    <p:sldId id="265" r:id="rId10"/>
    <p:sldId id="271" r:id="rId11"/>
    <p:sldId id="273" r:id="rId12"/>
    <p:sldId id="268" r:id="rId13"/>
    <p:sldId id="266" r:id="rId14"/>
    <p:sldId id="274" r:id="rId15"/>
    <p:sldId id="262" r:id="rId16"/>
    <p:sldId id="272" r:id="rId17"/>
    <p:sldId id="261" r:id="rId18"/>
    <p:sldId id="260" r:id="rId19"/>
    <p:sldId id="344" r:id="rId20"/>
    <p:sldId id="275" r:id="rId21"/>
    <p:sldId id="343" r:id="rId22"/>
    <p:sldId id="263" r:id="rId23"/>
    <p:sldId id="345" r:id="rId2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7F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5995" autoAdjust="0"/>
  </p:normalViewPr>
  <p:slideViewPr>
    <p:cSldViewPr snapToGrid="0">
      <p:cViewPr varScale="1">
        <p:scale>
          <a:sx n="67" d="100"/>
          <a:sy n="67" d="100"/>
        </p:scale>
        <p:origin x="60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1EA8E8-8ED7-405A-AC39-1E0383327A80}" type="datetimeFigureOut">
              <a:rPr lang="it-IT" smtClean="0"/>
              <a:t>21/03/2024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953E0-0395-4E9C-9BC8-342532C2B8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5517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Anche supplementi B1, B12, D, carnitina e Zn che possono </a:t>
            </a:r>
            <a:r>
              <a:rPr lang="it-IT"/>
              <a:t>favorire l’obesità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953E0-0395-4E9C-9BC8-342532C2B869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0863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ABB080-83D5-0AE3-7422-4612FAFC6B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08A50C3-36C3-9568-FC0B-5D9CBF13AC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7E2A2E0-4523-3855-8B47-49352827B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D8CD0-C154-49E8-AF71-03E75A78B783}" type="datetimeFigureOut">
              <a:rPr lang="it-IT" smtClean="0"/>
              <a:t>21/03/2024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69AD0E1-A5DF-D9AB-6AFA-7768B83D0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DBD8455-0832-71E8-9709-65EAFEE0D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1DC9A-4F73-4A3D-9AD7-A91038DEB1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8566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7CF7A9-C9AD-49F9-1B44-20C8EE804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AAD50FA-4F8F-FF45-55B2-346C2314EA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6299A81-B33A-4263-5944-9A13AFC18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D8CD0-C154-49E8-AF71-03E75A78B783}" type="datetimeFigureOut">
              <a:rPr lang="it-IT" smtClean="0"/>
              <a:t>21/03/2024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1FCCF0F-F1E8-458E-6AEA-09B04B692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2C754AB-52F5-CF62-D461-AE690329C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1DC9A-4F73-4A3D-9AD7-A91038DEB1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5207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8961D69-8F07-69EB-B053-4A04A24E75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6508D79-C032-F528-D01B-99ECE09EBB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5BE3123-D447-DC78-682E-B701BFD3A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D8CD0-C154-49E8-AF71-03E75A78B783}" type="datetimeFigureOut">
              <a:rPr lang="it-IT" smtClean="0"/>
              <a:t>21/03/2024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AEBCE0F-39F4-6D54-E469-FC1975863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3F32366-25FC-46BE-F29A-C5C821B73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1DC9A-4F73-4A3D-9AD7-A91038DEB1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792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613A32-ECBF-385E-7A3E-1DFD73B5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9FA69C7-2F36-04CF-94AA-0CF4829F58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1D60957-750E-B41C-C6E5-87DD82B95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D8CD0-C154-49E8-AF71-03E75A78B783}" type="datetimeFigureOut">
              <a:rPr lang="it-IT" smtClean="0"/>
              <a:t>21/03/2024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80DEC1F-3A90-88BB-FD90-E92F58DAD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A9FE1E-34AD-30FF-8B28-11AC9B808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1DC9A-4F73-4A3D-9AD7-A91038DEB1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1656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A0068B-0EDB-A005-B337-732BD7B54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42257AD-948B-10B4-90A9-88B375B58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1662E85-B0C3-3595-BD2B-AAEC68C08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D8CD0-C154-49E8-AF71-03E75A78B783}" type="datetimeFigureOut">
              <a:rPr lang="it-IT" smtClean="0"/>
              <a:t>21/03/2024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7F24F48-3027-E2DB-4305-BF4B21265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BB817D7-51B5-8640-DE5D-5736FFC73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1DC9A-4F73-4A3D-9AD7-A91038DEB1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4558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3E3315-25E4-DEFB-3AD5-4CC03FB45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176FF98-838B-394B-45E4-FE13756D3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1375C68-09E7-A4B6-353B-7674D58E52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2510E36-0070-C820-71FF-3ED99630D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D8CD0-C154-49E8-AF71-03E75A78B783}" type="datetimeFigureOut">
              <a:rPr lang="it-IT" smtClean="0"/>
              <a:t>21/03/2024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C8E97FD-B4F2-3CAB-7A4E-7C535078F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5B9A9CF-054F-5445-812B-917A02271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1DC9A-4F73-4A3D-9AD7-A91038DEB1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8225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CD3B07-72C6-0DB2-7D71-5F5F56DC3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17DF2C3-AE88-B68C-BD37-057FFC287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999D92D-2D80-ACD9-D4BF-751C1C5C3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31B1F65-811D-C18A-AB01-FF621DBD33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9DFE72D-2202-A65D-68B6-A08E705344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4A2B33E-1B52-9E48-E4D0-B0F6CBB5A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D8CD0-C154-49E8-AF71-03E75A78B783}" type="datetimeFigureOut">
              <a:rPr lang="it-IT" smtClean="0"/>
              <a:t>21/03/2024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F5F3014-7ECE-D450-980C-E34F438B2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A9C7E64-DECA-9545-2031-527C9CD4A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1DC9A-4F73-4A3D-9AD7-A91038DEB1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5899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0CC1F4-EB90-C5CD-E828-17C455FB2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E8CCA49-A472-2BF5-2668-98BD93581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D8CD0-C154-49E8-AF71-03E75A78B783}" type="datetimeFigureOut">
              <a:rPr lang="it-IT" smtClean="0"/>
              <a:t>21/03/2024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30B926A-0AAE-09E9-041F-D68EEE5A3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224592D-2B60-3A7D-398C-DF61CBD36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1DC9A-4F73-4A3D-9AD7-A91038DEB1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0573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7D93785-F14E-6B3F-4F7B-AA4C1E73C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D8CD0-C154-49E8-AF71-03E75A78B783}" type="datetimeFigureOut">
              <a:rPr lang="it-IT" smtClean="0"/>
              <a:t>21/03/2024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3F87C08-F255-B6DB-B991-A2F910948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671E41E-7E77-0853-F4A4-9581BDD32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1DC9A-4F73-4A3D-9AD7-A91038DEB1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7334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8EA6F9-1829-7B6C-3CE6-2CC8316AC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AB274E9-1726-CC38-7A98-722691DA3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AF4FBF4-8C5F-5589-396C-B463E93E7D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46E70E9-B33D-CDCE-8F54-00438BD04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D8CD0-C154-49E8-AF71-03E75A78B783}" type="datetimeFigureOut">
              <a:rPr lang="it-IT" smtClean="0"/>
              <a:t>21/03/2024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920A4EB-62C4-DC7E-AD80-120CF7BD9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8D36D64-3114-3B62-74A6-B008F702A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1DC9A-4F73-4A3D-9AD7-A91038DEB1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4064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0CCD7A-8E47-6AFE-BA95-5E8F50CC8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5CDF085-158C-C119-C1AD-F54FF246BF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FB60FAF-A442-3C87-498D-586222A289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C178A09-BB93-D96E-0DF8-D1011E38D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D8CD0-C154-49E8-AF71-03E75A78B783}" type="datetimeFigureOut">
              <a:rPr lang="it-IT" smtClean="0"/>
              <a:t>21/03/2024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879C86A-949A-FBD7-F289-61675D4C3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FE3CC2A-CAAB-290D-1DA7-BB09FABF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1DC9A-4F73-4A3D-9AD7-A91038DEB1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6456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D99A149-BE97-D199-971C-C6F559ADD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646454D-57AD-EEF2-B545-B31EE4FAC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357727B-B50D-EE37-9BDA-6CBD06A5A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AD8CD0-C154-49E8-AF71-03E75A78B783}" type="datetimeFigureOut">
              <a:rPr lang="it-IT" smtClean="0"/>
              <a:t>21/03/2024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5D79413-85FA-4304-8077-5C5FD61B23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F8275A7-1FA5-4BC8-B3E3-8F36C8A315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691DC9A-4F73-4A3D-9AD7-A91038DEB1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0492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9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5.png"/><Relationship Id="rId7" Type="http://schemas.openxmlformats.org/officeDocument/2006/relationships/image" Target="../media/image25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4.jpe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22.png"/><Relationship Id="rId4" Type="http://schemas.openxmlformats.org/officeDocument/2006/relationships/image" Target="../media/image4.jpeg"/><Relationship Id="rId9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4.jpe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34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4.jpe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4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3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4.jpe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emf"/><Relationship Id="rId7" Type="http://schemas.openxmlformats.org/officeDocument/2006/relationships/image" Target="../media/image41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emf"/><Relationship Id="rId5" Type="http://schemas.openxmlformats.org/officeDocument/2006/relationships/image" Target="../media/image4.jpeg"/><Relationship Id="rId10" Type="http://schemas.openxmlformats.org/officeDocument/2006/relationships/image" Target="../media/image34.png"/><Relationship Id="rId4" Type="http://schemas.openxmlformats.org/officeDocument/2006/relationships/image" Target="../media/image5.png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44.emf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5.png"/><Relationship Id="rId4" Type="http://schemas.openxmlformats.org/officeDocument/2006/relationships/image" Target="../media/image2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image" Target="../media/image48.png"/><Relationship Id="rId7" Type="http://schemas.openxmlformats.org/officeDocument/2006/relationships/image" Target="../media/image52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4.jpeg"/><Relationship Id="rId4" Type="http://schemas.openxmlformats.org/officeDocument/2006/relationships/image" Target="../media/image49.png"/><Relationship Id="rId9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5.png"/><Relationship Id="rId7" Type="http://schemas.openxmlformats.org/officeDocument/2006/relationships/image" Target="../media/image1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5.emf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18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4.jpe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3E3F02B-4CA3-3E0B-B0DC-DB9EE6B57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8399" y="310920"/>
            <a:ext cx="7663601" cy="222408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F2D0F7E-AC25-F867-D39E-3DE00D85E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164"/>
            <a:ext cx="4528399" cy="39116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17F0014-4CFF-1B48-8046-CF971A2C0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6082" y="4034764"/>
            <a:ext cx="8306718" cy="1277957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EFE6947D-1985-45F5-97F2-44FB7EA43740}"/>
              </a:ext>
            </a:extLst>
          </p:cNvPr>
          <p:cNvSpPr/>
          <p:nvPr/>
        </p:nvSpPr>
        <p:spPr>
          <a:xfrm>
            <a:off x="815249" y="6742323"/>
            <a:ext cx="10157551" cy="11567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0DA7670-7C52-A25F-10CA-1D0576617C58}"/>
              </a:ext>
            </a:extLst>
          </p:cNvPr>
          <p:cNvSpPr/>
          <p:nvPr/>
        </p:nvSpPr>
        <p:spPr>
          <a:xfrm>
            <a:off x="1634594" y="0"/>
            <a:ext cx="10157551" cy="1156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8161360-523A-01F1-3CAA-3BEBB7CDF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04" y="6607743"/>
            <a:ext cx="542115" cy="250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2300512-5A35-BCED-D6ED-41FE7C7ED094}"/>
              </a:ext>
            </a:extLst>
          </p:cNvPr>
          <p:cNvSpPr txBox="1"/>
          <p:nvPr/>
        </p:nvSpPr>
        <p:spPr>
          <a:xfrm>
            <a:off x="2944522" y="5528675"/>
            <a:ext cx="60946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b="1" i="1" dirty="0">
                <a:cs typeface="Aharoni" panose="02010803020104030203" pitchFamily="2" charset="-79"/>
              </a:rPr>
              <a:t>SCDU Endocrinologia</a:t>
            </a:r>
          </a:p>
          <a:p>
            <a:pPr algn="ctr"/>
            <a:r>
              <a:rPr lang="it-IT" sz="1800" b="1" i="1" dirty="0">
                <a:cs typeface="Aharoni" panose="02010803020104030203" pitchFamily="2" charset="-79"/>
              </a:rPr>
              <a:t>Dipartimento di Scienze della Salute </a:t>
            </a:r>
          </a:p>
          <a:p>
            <a:pPr algn="ctr"/>
            <a:r>
              <a:rPr lang="it-IT" sz="1800" b="1" i="1" dirty="0">
                <a:cs typeface="Aharoni" panose="02010803020104030203" pitchFamily="2" charset="-79"/>
              </a:rPr>
              <a:t>Università del Piemonte Orientale</a:t>
            </a:r>
          </a:p>
        </p:txBody>
      </p:sp>
    </p:spTree>
    <p:extLst>
      <p:ext uri="{BB962C8B-B14F-4D97-AF65-F5344CB8AC3E}">
        <p14:creationId xmlns:p14="http://schemas.microsoft.com/office/powerpoint/2010/main" val="367149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EF2D0F7E-AC25-F867-D39E-3DE00D85E5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95" t="13150" r="6249" b="16094"/>
          <a:stretch/>
        </p:blipFill>
        <p:spPr>
          <a:xfrm>
            <a:off x="0" y="0"/>
            <a:ext cx="1087439" cy="1412421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1037CA37-D262-F8FA-3990-32AE27D88E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18"/>
          <a:stretch/>
        </p:blipFill>
        <p:spPr>
          <a:xfrm>
            <a:off x="11392292" y="6123214"/>
            <a:ext cx="799707" cy="734786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5C461D79-14B0-25CB-C37C-A520070050BD}"/>
              </a:ext>
            </a:extLst>
          </p:cNvPr>
          <p:cNvSpPr/>
          <p:nvPr/>
        </p:nvSpPr>
        <p:spPr>
          <a:xfrm>
            <a:off x="815249" y="6742323"/>
            <a:ext cx="10157551" cy="11567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2FDB9E6-B6B9-5BFA-8E56-657EE600DBA2}"/>
              </a:ext>
            </a:extLst>
          </p:cNvPr>
          <p:cNvSpPr/>
          <p:nvPr/>
        </p:nvSpPr>
        <p:spPr>
          <a:xfrm>
            <a:off x="1634594" y="0"/>
            <a:ext cx="10157551" cy="1156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84CFEB9-7AFA-80EA-D699-30EF8D99B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4" y="6607743"/>
            <a:ext cx="542115" cy="250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87CC017-6AD6-0727-4A15-E0B8C8DBF9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9425" y="346698"/>
            <a:ext cx="7074851" cy="5872127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611D9FA9-2382-9E67-920C-0DF325641D5A}"/>
              </a:ext>
            </a:extLst>
          </p:cNvPr>
          <p:cNvSpPr/>
          <p:nvPr/>
        </p:nvSpPr>
        <p:spPr>
          <a:xfrm>
            <a:off x="6943921" y="6482727"/>
            <a:ext cx="4238625" cy="2500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it-IT" sz="1100" i="1" dirty="0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Virili C et al, Endocrine 2016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AF5814A-4525-606C-8FDB-7E9B6D7EC45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014" t="43611" r="34930" b="29029"/>
          <a:stretch/>
        </p:blipFill>
        <p:spPr>
          <a:xfrm>
            <a:off x="10736263" y="228461"/>
            <a:ext cx="1000125" cy="1005184"/>
          </a:xfrm>
          <a:prstGeom prst="rect">
            <a:avLst/>
          </a:prstGeom>
        </p:spPr>
      </p:pic>
      <p:pic>
        <p:nvPicPr>
          <p:cNvPr id="11" name="Immagine 10" descr="Immagine che contiene Viso umano&#10;&#10;Descrizione generata automaticamente">
            <a:extLst>
              <a:ext uri="{FF2B5EF4-FFF2-40B4-BE49-F238E27FC236}">
                <a16:creationId xmlns:a16="http://schemas.microsoft.com/office/drawing/2014/main" id="{10906D86-B415-2420-D769-D23B1090217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92" t="40626" r="39583" b="35353"/>
          <a:stretch/>
        </p:blipFill>
        <p:spPr>
          <a:xfrm>
            <a:off x="155051" y="5610747"/>
            <a:ext cx="939932" cy="87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278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EF2D0F7E-AC25-F867-D39E-3DE00D85E5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95" t="13150" r="6249" b="16094"/>
          <a:stretch/>
        </p:blipFill>
        <p:spPr>
          <a:xfrm>
            <a:off x="0" y="0"/>
            <a:ext cx="1087439" cy="1412421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1037CA37-D262-F8FA-3990-32AE27D88E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18"/>
          <a:stretch/>
        </p:blipFill>
        <p:spPr>
          <a:xfrm>
            <a:off x="11392292" y="6123214"/>
            <a:ext cx="799707" cy="734786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5C461D79-14B0-25CB-C37C-A520070050BD}"/>
              </a:ext>
            </a:extLst>
          </p:cNvPr>
          <p:cNvSpPr/>
          <p:nvPr/>
        </p:nvSpPr>
        <p:spPr>
          <a:xfrm>
            <a:off x="815249" y="6742323"/>
            <a:ext cx="10157551" cy="11567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2FDB9E6-B6B9-5BFA-8E56-657EE600DBA2}"/>
              </a:ext>
            </a:extLst>
          </p:cNvPr>
          <p:cNvSpPr/>
          <p:nvPr/>
        </p:nvSpPr>
        <p:spPr>
          <a:xfrm>
            <a:off x="1634594" y="0"/>
            <a:ext cx="10157551" cy="1156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84CFEB9-7AFA-80EA-D699-30EF8D99B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4" y="6607743"/>
            <a:ext cx="542115" cy="250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6C2B5A4-8D0F-32A5-CA0E-BE8F44C2B2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7437" y="1177227"/>
            <a:ext cx="7891463" cy="5094305"/>
          </a:xfrm>
          <a:prstGeom prst="rect">
            <a:avLst/>
          </a:prstGeom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2AADC889-F85B-EA77-6A45-FE454BB3F4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71325" y="301764"/>
            <a:ext cx="5649349" cy="527435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it-IT" sz="2800" b="1" dirty="0">
                <a:solidFill>
                  <a:schemeClr val="accent1"/>
                </a:solidFill>
                <a:latin typeface="Abadi" panose="020B0604020104020204" pitchFamily="34" charset="0"/>
                <a:cs typeface="Times New Roman" pitchFamily="18" charset="0"/>
              </a:rPr>
              <a:t>VD in OBESITY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10DFF715-9F54-6256-EADE-BF97C9401EB1}"/>
              </a:ext>
            </a:extLst>
          </p:cNvPr>
          <p:cNvSpPr/>
          <p:nvPr/>
        </p:nvSpPr>
        <p:spPr>
          <a:xfrm>
            <a:off x="6943921" y="6482727"/>
            <a:ext cx="4238625" cy="2500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it-IT" sz="1100" i="1" dirty="0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Contreras-Bolivar V et al, </a:t>
            </a:r>
            <a:r>
              <a:rPr lang="it-IT" sz="1100" i="1" dirty="0" err="1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Nutrients</a:t>
            </a:r>
            <a:r>
              <a:rPr lang="it-IT" sz="1100" i="1" dirty="0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 2021</a:t>
            </a:r>
          </a:p>
        </p:txBody>
      </p:sp>
      <p:pic>
        <p:nvPicPr>
          <p:cNvPr id="1026" name="Picture 2" descr="icona di vitamina d con illustrazione vettoriale sole 2472822 Arte  vettoriale a Vecteezy">
            <a:extLst>
              <a:ext uri="{FF2B5EF4-FFF2-40B4-BE49-F238E27FC236}">
                <a16:creationId xmlns:a16="http://schemas.microsoft.com/office/drawing/2014/main" id="{43AE0081-032C-40C3-A9D2-3E6518004D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8" t="10300" r="13472" b="8553"/>
          <a:stretch/>
        </p:blipFill>
        <p:spPr bwMode="auto">
          <a:xfrm>
            <a:off x="11127141" y="326872"/>
            <a:ext cx="530302" cy="59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61016BB-D4A3-1763-DE60-0D825DDDA15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737" r="38113"/>
          <a:stretch/>
        </p:blipFill>
        <p:spPr>
          <a:xfrm>
            <a:off x="35741" y="5284014"/>
            <a:ext cx="473840" cy="122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52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EF2D0F7E-AC25-F867-D39E-3DE00D85E5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95" t="13150" r="6249" b="16094"/>
          <a:stretch/>
        </p:blipFill>
        <p:spPr>
          <a:xfrm>
            <a:off x="0" y="0"/>
            <a:ext cx="1087439" cy="1412421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1037CA37-D262-F8FA-3990-32AE27D88E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18"/>
          <a:stretch/>
        </p:blipFill>
        <p:spPr>
          <a:xfrm>
            <a:off x="11392292" y="6123214"/>
            <a:ext cx="799707" cy="734786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5C461D79-14B0-25CB-C37C-A520070050BD}"/>
              </a:ext>
            </a:extLst>
          </p:cNvPr>
          <p:cNvSpPr/>
          <p:nvPr/>
        </p:nvSpPr>
        <p:spPr>
          <a:xfrm>
            <a:off x="815249" y="6742323"/>
            <a:ext cx="10157551" cy="11567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2FDB9E6-B6B9-5BFA-8E56-657EE600DBA2}"/>
              </a:ext>
            </a:extLst>
          </p:cNvPr>
          <p:cNvSpPr/>
          <p:nvPr/>
        </p:nvSpPr>
        <p:spPr>
          <a:xfrm>
            <a:off x="1634594" y="0"/>
            <a:ext cx="10157551" cy="1156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84CFEB9-7AFA-80EA-D699-30EF8D99B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4" y="6607743"/>
            <a:ext cx="542115" cy="250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762C02E6-D2FA-35AD-FA3F-B41C49320D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440" y="1717754"/>
            <a:ext cx="6274929" cy="4450077"/>
          </a:xfrm>
          <a:prstGeom prst="rect">
            <a:avLst/>
          </a:prstGeom>
        </p:spPr>
      </p:pic>
      <p:sp>
        <p:nvSpPr>
          <p:cNvPr id="15" name="Titolo 1">
            <a:extLst>
              <a:ext uri="{FF2B5EF4-FFF2-40B4-BE49-F238E27FC236}">
                <a16:creationId xmlns:a16="http://schemas.microsoft.com/office/drawing/2014/main" id="{27172888-C718-8812-3F99-CEA96760AB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71325" y="301764"/>
            <a:ext cx="5649349" cy="527435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it-IT" sz="2800" b="1" dirty="0">
                <a:solidFill>
                  <a:schemeClr val="accent1"/>
                </a:solidFill>
                <a:latin typeface="Abadi" panose="020B0604020104020204" pitchFamily="34" charset="0"/>
                <a:cs typeface="Times New Roman" pitchFamily="18" charset="0"/>
              </a:rPr>
              <a:t>VD in OBESITY after BS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951A4688-26ED-1661-781B-008D2BB65FB8}"/>
              </a:ext>
            </a:extLst>
          </p:cNvPr>
          <p:cNvSpPr/>
          <p:nvPr/>
        </p:nvSpPr>
        <p:spPr>
          <a:xfrm>
            <a:off x="6943921" y="6482727"/>
            <a:ext cx="4238625" cy="2500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it-IT" sz="1100" i="1" dirty="0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Giustina A et al, </a:t>
            </a:r>
            <a:r>
              <a:rPr lang="it-IT" sz="1100" i="1" dirty="0" err="1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Rev</a:t>
            </a:r>
            <a:r>
              <a:rPr lang="it-IT" sz="1100" i="1" dirty="0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 </a:t>
            </a:r>
            <a:r>
              <a:rPr lang="it-IT" sz="1100" i="1" dirty="0" err="1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Endocr</a:t>
            </a:r>
            <a:r>
              <a:rPr lang="it-IT" sz="1100" i="1" dirty="0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 </a:t>
            </a:r>
            <a:r>
              <a:rPr lang="it-IT" sz="1100" i="1" dirty="0" err="1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Metab</a:t>
            </a:r>
            <a:r>
              <a:rPr lang="it-IT" sz="1100" i="1" dirty="0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 </a:t>
            </a:r>
            <a:r>
              <a:rPr lang="it-IT" sz="1100" i="1" dirty="0" err="1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Disord</a:t>
            </a:r>
            <a:r>
              <a:rPr lang="it-IT" sz="1100" i="1" dirty="0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 2023</a:t>
            </a: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2B6F7740-EAF7-AEA7-03F9-04A836C9D1CC}"/>
              </a:ext>
            </a:extLst>
          </p:cNvPr>
          <p:cNvGrpSpPr/>
          <p:nvPr/>
        </p:nvGrpSpPr>
        <p:grpSpPr>
          <a:xfrm>
            <a:off x="6095999" y="838764"/>
            <a:ext cx="5161726" cy="5499076"/>
            <a:chOff x="6230566" y="861672"/>
            <a:chExt cx="5161726" cy="5499076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92B7A35E-00E4-FB5E-B8C4-5009E23C2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30566" y="861672"/>
              <a:ext cx="4847009" cy="2622536"/>
            </a:xfrm>
            <a:prstGeom prst="rect">
              <a:avLst/>
            </a:prstGeom>
          </p:spPr>
        </p:pic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1ECDDCD8-E201-B40C-9F60-F6DBD09A2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90503" y="3632230"/>
              <a:ext cx="3401789" cy="2728518"/>
            </a:xfrm>
            <a:prstGeom prst="rect">
              <a:avLst/>
            </a:prstGeom>
          </p:spPr>
        </p:pic>
      </p:grpSp>
      <p:pic>
        <p:nvPicPr>
          <p:cNvPr id="5" name="Picture 2" descr="icona di vitamina d con illustrazione vettoriale sole 2472822 Arte  vettoriale a Vecteezy">
            <a:extLst>
              <a:ext uri="{FF2B5EF4-FFF2-40B4-BE49-F238E27FC236}">
                <a16:creationId xmlns:a16="http://schemas.microsoft.com/office/drawing/2014/main" id="{4A9EBE13-ACA1-C9C2-3C8B-5095A7DE14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8" t="10300" r="13472" b="8553"/>
          <a:stretch/>
        </p:blipFill>
        <p:spPr bwMode="auto">
          <a:xfrm>
            <a:off x="11127141" y="326872"/>
            <a:ext cx="530302" cy="59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9001CF6-7753-9360-C867-4355D64A8F4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4737" r="38113"/>
          <a:stretch/>
        </p:blipFill>
        <p:spPr>
          <a:xfrm>
            <a:off x="35741" y="5284014"/>
            <a:ext cx="473840" cy="122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03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EF2D0F7E-AC25-F867-D39E-3DE00D85E5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95" t="13150" r="6249" b="16094"/>
          <a:stretch/>
        </p:blipFill>
        <p:spPr>
          <a:xfrm>
            <a:off x="0" y="0"/>
            <a:ext cx="1087439" cy="1412421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1037CA37-D262-F8FA-3990-32AE27D88E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18"/>
          <a:stretch/>
        </p:blipFill>
        <p:spPr>
          <a:xfrm>
            <a:off x="11392292" y="6123214"/>
            <a:ext cx="799707" cy="734786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5C461D79-14B0-25CB-C37C-A520070050BD}"/>
              </a:ext>
            </a:extLst>
          </p:cNvPr>
          <p:cNvSpPr/>
          <p:nvPr/>
        </p:nvSpPr>
        <p:spPr>
          <a:xfrm>
            <a:off x="815249" y="6742323"/>
            <a:ext cx="10157551" cy="11567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2FDB9E6-B6B9-5BFA-8E56-657EE600DBA2}"/>
              </a:ext>
            </a:extLst>
          </p:cNvPr>
          <p:cNvSpPr/>
          <p:nvPr/>
        </p:nvSpPr>
        <p:spPr>
          <a:xfrm>
            <a:off x="1634594" y="0"/>
            <a:ext cx="10157551" cy="1156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84CFEB9-7AFA-80EA-D699-30EF8D99B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4" y="6607743"/>
            <a:ext cx="542115" cy="250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027904D8-1346-EBF0-518C-9A63F3E405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661" y="1718224"/>
            <a:ext cx="5699514" cy="1726959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0E97A455-617C-45B0-1C4F-BCAEE8CD18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581" y="3704771"/>
            <a:ext cx="5496020" cy="2190080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596FDF60-FADF-2A9A-1F22-88BA7027BA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2583067"/>
            <a:ext cx="5893627" cy="2190079"/>
          </a:xfrm>
          <a:prstGeom prst="rect">
            <a:avLst/>
          </a:prstGeom>
        </p:spPr>
      </p:pic>
      <p:sp>
        <p:nvSpPr>
          <p:cNvPr id="23" name="Rettangolo 22">
            <a:extLst>
              <a:ext uri="{FF2B5EF4-FFF2-40B4-BE49-F238E27FC236}">
                <a16:creationId xmlns:a16="http://schemas.microsoft.com/office/drawing/2014/main" id="{68B58967-5DFC-15B7-18FE-342218325E8E}"/>
              </a:ext>
            </a:extLst>
          </p:cNvPr>
          <p:cNvSpPr/>
          <p:nvPr/>
        </p:nvSpPr>
        <p:spPr>
          <a:xfrm>
            <a:off x="6943921" y="6482727"/>
            <a:ext cx="4238625" cy="2500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it-IT" sz="1100" i="1" dirty="0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Giustina A et al, </a:t>
            </a:r>
            <a:r>
              <a:rPr lang="it-IT" sz="1100" i="1" dirty="0" err="1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Rev</a:t>
            </a:r>
            <a:r>
              <a:rPr lang="it-IT" sz="1100" i="1" dirty="0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 </a:t>
            </a:r>
            <a:r>
              <a:rPr lang="it-IT" sz="1100" i="1" dirty="0" err="1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Endocr</a:t>
            </a:r>
            <a:r>
              <a:rPr lang="it-IT" sz="1100" i="1" dirty="0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 </a:t>
            </a:r>
            <a:r>
              <a:rPr lang="it-IT" sz="1100" i="1" dirty="0" err="1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Metab</a:t>
            </a:r>
            <a:r>
              <a:rPr lang="it-IT" sz="1100" i="1" dirty="0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 </a:t>
            </a:r>
            <a:r>
              <a:rPr lang="it-IT" sz="1100" i="1" dirty="0" err="1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Disord</a:t>
            </a:r>
            <a:r>
              <a:rPr lang="it-IT" sz="1100" i="1" dirty="0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 2023</a:t>
            </a: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7AEB48F3-0559-457D-5672-43EE054E67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5996" y="216285"/>
            <a:ext cx="7842381" cy="1259721"/>
          </a:xfrm>
          <a:prstGeom prst="rect">
            <a:avLst/>
          </a:prstGeom>
        </p:spPr>
      </p:pic>
      <p:sp>
        <p:nvSpPr>
          <p:cNvPr id="25" name="Titolo 1">
            <a:extLst>
              <a:ext uri="{FF2B5EF4-FFF2-40B4-BE49-F238E27FC236}">
                <a16:creationId xmlns:a16="http://schemas.microsoft.com/office/drawing/2014/main" id="{BB311D12-6B42-7A09-73AB-1F82F163E8FA}"/>
              </a:ext>
            </a:extLst>
          </p:cNvPr>
          <p:cNvSpPr txBox="1">
            <a:spLocks/>
          </p:cNvSpPr>
          <p:nvPr/>
        </p:nvSpPr>
        <p:spPr>
          <a:xfrm>
            <a:off x="9039225" y="1412421"/>
            <a:ext cx="2353067" cy="7631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>
                <a:solidFill>
                  <a:schemeClr val="accent1"/>
                </a:solidFill>
                <a:latin typeface="Abadi" panose="020B0604020104020204" pitchFamily="34" charset="0"/>
                <a:cs typeface="Times New Roman" pitchFamily="18" charset="0"/>
              </a:rPr>
              <a:t>PREVALENCE</a:t>
            </a:r>
          </a:p>
        </p:txBody>
      </p:sp>
      <p:pic>
        <p:nvPicPr>
          <p:cNvPr id="5" name="Picture 2" descr="icona di vitamina d con illustrazione vettoriale sole 2472822 Arte  vettoriale a Vecteezy">
            <a:extLst>
              <a:ext uri="{FF2B5EF4-FFF2-40B4-BE49-F238E27FC236}">
                <a16:creationId xmlns:a16="http://schemas.microsoft.com/office/drawing/2014/main" id="{572E05AB-3B2D-E8A5-B566-2809955917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8" t="10300" r="13472" b="8553"/>
          <a:stretch/>
        </p:blipFill>
        <p:spPr bwMode="auto">
          <a:xfrm>
            <a:off x="11127141" y="326872"/>
            <a:ext cx="530302" cy="59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C73AFE4-2099-243A-F129-AF9DF45E975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4737" r="38113"/>
          <a:stretch/>
        </p:blipFill>
        <p:spPr>
          <a:xfrm>
            <a:off x="35741" y="5284014"/>
            <a:ext cx="473840" cy="122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2141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EF2D0F7E-AC25-F867-D39E-3DE00D85E5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95" t="13150" r="6249" b="16094"/>
          <a:stretch/>
        </p:blipFill>
        <p:spPr>
          <a:xfrm>
            <a:off x="0" y="0"/>
            <a:ext cx="1087439" cy="1412421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1037CA37-D262-F8FA-3990-32AE27D88E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18"/>
          <a:stretch/>
        </p:blipFill>
        <p:spPr>
          <a:xfrm>
            <a:off x="11392292" y="6123214"/>
            <a:ext cx="799707" cy="734786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5C461D79-14B0-25CB-C37C-A520070050BD}"/>
              </a:ext>
            </a:extLst>
          </p:cNvPr>
          <p:cNvSpPr/>
          <p:nvPr/>
        </p:nvSpPr>
        <p:spPr>
          <a:xfrm>
            <a:off x="815249" y="6742323"/>
            <a:ext cx="10157551" cy="11567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2FDB9E6-B6B9-5BFA-8E56-657EE600DBA2}"/>
              </a:ext>
            </a:extLst>
          </p:cNvPr>
          <p:cNvSpPr/>
          <p:nvPr/>
        </p:nvSpPr>
        <p:spPr>
          <a:xfrm>
            <a:off x="1634594" y="0"/>
            <a:ext cx="10157551" cy="1156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84CFEB9-7AFA-80EA-D699-30EF8D99B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4" y="6607743"/>
            <a:ext cx="542115" cy="250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CA3B53F-FE96-88D4-45B8-83E051BD8106}"/>
              </a:ext>
            </a:extLst>
          </p:cNvPr>
          <p:cNvSpPr/>
          <p:nvPr/>
        </p:nvSpPr>
        <p:spPr>
          <a:xfrm>
            <a:off x="6943921" y="6482727"/>
            <a:ext cx="4238625" cy="2500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it-IT" sz="1100" i="1" dirty="0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Giustina A et al, </a:t>
            </a:r>
            <a:r>
              <a:rPr lang="it-IT" sz="1100" i="1" dirty="0" err="1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Rev</a:t>
            </a:r>
            <a:r>
              <a:rPr lang="it-IT" sz="1100" i="1" dirty="0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 </a:t>
            </a:r>
            <a:r>
              <a:rPr lang="it-IT" sz="1100" i="1" dirty="0" err="1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Endocr</a:t>
            </a:r>
            <a:r>
              <a:rPr lang="it-IT" sz="1100" i="1" dirty="0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 </a:t>
            </a:r>
            <a:r>
              <a:rPr lang="it-IT" sz="1100" i="1" dirty="0" err="1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Metab</a:t>
            </a:r>
            <a:r>
              <a:rPr lang="it-IT" sz="1100" i="1" dirty="0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 </a:t>
            </a:r>
            <a:r>
              <a:rPr lang="it-IT" sz="1100" i="1" dirty="0" err="1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Disord</a:t>
            </a:r>
            <a:r>
              <a:rPr lang="it-IT" sz="1100" i="1" dirty="0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 2023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0D6C683-93EF-D6C1-FE9B-154875F47C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661" y="2142890"/>
            <a:ext cx="5004526" cy="251775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E304F84-F3A2-D6B0-0ADB-B9EE0C5FC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9022" y="2101335"/>
            <a:ext cx="5508596" cy="334055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0EA58826-7AC0-0551-5A38-DFE6DFDE49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5996" y="216285"/>
            <a:ext cx="7842381" cy="1259721"/>
          </a:xfrm>
          <a:prstGeom prst="rect">
            <a:avLst/>
          </a:prstGeom>
        </p:spPr>
      </p:pic>
      <p:sp>
        <p:nvSpPr>
          <p:cNvPr id="14" name="Titolo 1">
            <a:extLst>
              <a:ext uri="{FF2B5EF4-FFF2-40B4-BE49-F238E27FC236}">
                <a16:creationId xmlns:a16="http://schemas.microsoft.com/office/drawing/2014/main" id="{5ACA907C-6810-489C-C310-1AEFC4724939}"/>
              </a:ext>
            </a:extLst>
          </p:cNvPr>
          <p:cNvSpPr txBox="1">
            <a:spLocks/>
          </p:cNvSpPr>
          <p:nvPr/>
        </p:nvSpPr>
        <p:spPr>
          <a:xfrm>
            <a:off x="1076325" y="5374821"/>
            <a:ext cx="2353067" cy="7631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>
                <a:solidFill>
                  <a:schemeClr val="accent1"/>
                </a:solidFill>
                <a:latin typeface="Abadi" panose="020B0604020104020204" pitchFamily="34" charset="0"/>
                <a:cs typeface="Times New Roman" pitchFamily="18" charset="0"/>
              </a:rPr>
              <a:t>TREATMENT</a:t>
            </a:r>
          </a:p>
        </p:txBody>
      </p:sp>
      <p:pic>
        <p:nvPicPr>
          <p:cNvPr id="8" name="Picture 2" descr="icona di vitamina d con illustrazione vettoriale sole 2472822 Arte  vettoriale a Vecteezy">
            <a:extLst>
              <a:ext uri="{FF2B5EF4-FFF2-40B4-BE49-F238E27FC236}">
                <a16:creationId xmlns:a16="http://schemas.microsoft.com/office/drawing/2014/main" id="{2D91DABC-C8FB-9154-CEFA-6B4489F5A0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8" t="10300" r="13472" b="8553"/>
          <a:stretch/>
        </p:blipFill>
        <p:spPr bwMode="auto">
          <a:xfrm>
            <a:off x="11127141" y="326872"/>
            <a:ext cx="530302" cy="59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C6EE037-3B79-2747-8470-DC4357DAC29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4737" r="38113"/>
          <a:stretch/>
        </p:blipFill>
        <p:spPr>
          <a:xfrm>
            <a:off x="35741" y="5284014"/>
            <a:ext cx="473840" cy="122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277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8D079142-A0DF-E795-D64C-C7EC4FAC6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249" y="912272"/>
            <a:ext cx="10706492" cy="266453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F2D0F7E-AC25-F867-D39E-3DE00D85E5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695" t="13150" r="6249" b="16094"/>
          <a:stretch/>
        </p:blipFill>
        <p:spPr>
          <a:xfrm>
            <a:off x="0" y="0"/>
            <a:ext cx="1087439" cy="1412421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1037CA37-D262-F8FA-3990-32AE27D88E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118"/>
          <a:stretch/>
        </p:blipFill>
        <p:spPr>
          <a:xfrm>
            <a:off x="11392292" y="6123214"/>
            <a:ext cx="799707" cy="734786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5C461D79-14B0-25CB-C37C-A520070050BD}"/>
              </a:ext>
            </a:extLst>
          </p:cNvPr>
          <p:cNvSpPr/>
          <p:nvPr/>
        </p:nvSpPr>
        <p:spPr>
          <a:xfrm>
            <a:off x="815249" y="6742323"/>
            <a:ext cx="10157551" cy="11567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2FDB9E6-B6B9-5BFA-8E56-657EE600DBA2}"/>
              </a:ext>
            </a:extLst>
          </p:cNvPr>
          <p:cNvSpPr/>
          <p:nvPr/>
        </p:nvSpPr>
        <p:spPr>
          <a:xfrm>
            <a:off x="1634594" y="0"/>
            <a:ext cx="10157551" cy="1156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84CFEB9-7AFA-80EA-D699-30EF8D99B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04" y="6607743"/>
            <a:ext cx="542115" cy="250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19EFF567-0AA6-C6C5-BC47-21A6D5CB11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95125" y="250257"/>
            <a:ext cx="5649349" cy="527435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it-IT" sz="2800" b="1" dirty="0">
                <a:solidFill>
                  <a:schemeClr val="accent1"/>
                </a:solidFill>
                <a:latin typeface="Abadi" panose="020B0604020104020204" pitchFamily="34" charset="0"/>
                <a:cs typeface="Times New Roman" pitchFamily="18" charset="0"/>
              </a:rPr>
              <a:t>SARCOBESITY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C1FBB946-96E8-F1D7-1753-2AFA53DFB212}"/>
              </a:ext>
            </a:extLst>
          </p:cNvPr>
          <p:cNvSpPr/>
          <p:nvPr/>
        </p:nvSpPr>
        <p:spPr>
          <a:xfrm>
            <a:off x="6943921" y="6482727"/>
            <a:ext cx="4238625" cy="2500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it-IT" sz="1100" i="1" dirty="0" err="1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Seo</a:t>
            </a:r>
            <a:r>
              <a:rPr lang="it-IT" sz="1100" i="1" dirty="0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 E et al, </a:t>
            </a:r>
            <a:r>
              <a:rPr lang="it-IT" sz="1100" i="1" dirty="0" err="1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Rev</a:t>
            </a:r>
            <a:r>
              <a:rPr lang="it-IT" sz="1100" i="1" dirty="0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 </a:t>
            </a:r>
            <a:r>
              <a:rPr lang="it-IT" sz="1100" i="1" dirty="0" err="1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Endocr</a:t>
            </a:r>
            <a:r>
              <a:rPr lang="it-IT" sz="1100" i="1" dirty="0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 </a:t>
            </a:r>
            <a:r>
              <a:rPr lang="it-IT" sz="1100" i="1" dirty="0" err="1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Metab</a:t>
            </a:r>
            <a:r>
              <a:rPr lang="it-IT" sz="1100" i="1" dirty="0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 </a:t>
            </a:r>
            <a:r>
              <a:rPr lang="it-IT" sz="1100" i="1" dirty="0" err="1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Disord</a:t>
            </a:r>
            <a:r>
              <a:rPr lang="it-IT" sz="1100" i="1" dirty="0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 2023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EADBA9DC-8A25-9B55-5FD1-AA70B25B81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4531" y="1412421"/>
            <a:ext cx="8262937" cy="4626106"/>
          </a:xfrm>
          <a:prstGeom prst="rect">
            <a:avLst/>
          </a:prstGeom>
          <a:effectLst>
            <a:glow rad="254000">
              <a:schemeClr val="accent1">
                <a:alpha val="40000"/>
              </a:schemeClr>
            </a:glow>
            <a:reflection endPos="0" dir="5400000" sy="-100000" algn="bl" rotWithShape="0"/>
          </a:effectLst>
          <a:scene3d>
            <a:camera prst="orthographicFront"/>
            <a:lightRig rig="threePt" dir="t"/>
          </a:scene3d>
          <a:sp3d prstMaterial="matte">
            <a:bevelT prst="angle"/>
          </a:sp3d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6A8E55FD-9845-9F2F-4B68-1ECACE49D67A}"/>
              </a:ext>
            </a:extLst>
          </p:cNvPr>
          <p:cNvSpPr/>
          <p:nvPr/>
        </p:nvSpPr>
        <p:spPr>
          <a:xfrm>
            <a:off x="6943921" y="6254127"/>
            <a:ext cx="4238625" cy="2500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it-IT" sz="1100" i="1" dirty="0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Donini LM et al, </a:t>
            </a:r>
            <a:r>
              <a:rPr lang="it-IT" sz="1100" i="1" dirty="0" err="1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Clin</a:t>
            </a:r>
            <a:r>
              <a:rPr lang="it-IT" sz="1100" i="1" dirty="0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 </a:t>
            </a:r>
            <a:r>
              <a:rPr lang="it-IT" sz="1100" i="1" dirty="0" err="1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Nutr</a:t>
            </a:r>
            <a:r>
              <a:rPr lang="it-IT" sz="1100" i="1" dirty="0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 2022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973687E-39AA-94D2-F30F-3B2DF62C7D5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619" t="54117" r="10990" b="16250"/>
          <a:stretch/>
        </p:blipFill>
        <p:spPr>
          <a:xfrm>
            <a:off x="11330150" y="134580"/>
            <a:ext cx="705350" cy="64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1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EF2D0F7E-AC25-F867-D39E-3DE00D85E5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95" t="13150" r="6249" b="16094"/>
          <a:stretch/>
        </p:blipFill>
        <p:spPr>
          <a:xfrm>
            <a:off x="0" y="0"/>
            <a:ext cx="1087439" cy="1412421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1037CA37-D262-F8FA-3990-32AE27D88E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18"/>
          <a:stretch/>
        </p:blipFill>
        <p:spPr>
          <a:xfrm>
            <a:off x="11392292" y="6123214"/>
            <a:ext cx="799707" cy="734786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5C461D79-14B0-25CB-C37C-A520070050BD}"/>
              </a:ext>
            </a:extLst>
          </p:cNvPr>
          <p:cNvSpPr/>
          <p:nvPr/>
        </p:nvSpPr>
        <p:spPr>
          <a:xfrm>
            <a:off x="815249" y="6742323"/>
            <a:ext cx="10157551" cy="11567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2FDB9E6-B6B9-5BFA-8E56-657EE600DBA2}"/>
              </a:ext>
            </a:extLst>
          </p:cNvPr>
          <p:cNvSpPr/>
          <p:nvPr/>
        </p:nvSpPr>
        <p:spPr>
          <a:xfrm>
            <a:off x="1634594" y="0"/>
            <a:ext cx="10157551" cy="1156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84CFEB9-7AFA-80EA-D699-30EF8D99B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4" y="6607743"/>
            <a:ext cx="542115" cy="250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22DA0F6-821D-90A8-CD62-DB1A7C3A60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75" y="1494849"/>
            <a:ext cx="6759494" cy="4478165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71CC9593-E131-C494-87C4-BDA190C4A7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95125" y="250257"/>
            <a:ext cx="5649349" cy="527435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it-IT" sz="2800" b="1" dirty="0">
                <a:solidFill>
                  <a:schemeClr val="accent1"/>
                </a:solidFill>
                <a:latin typeface="Abadi" panose="020B0604020104020204" pitchFamily="34" charset="0"/>
                <a:cs typeface="Times New Roman" pitchFamily="18" charset="0"/>
              </a:rPr>
              <a:t>SARCOBESITY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105136B-AE8D-57A7-8ABC-F6532250D8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62" r="16750"/>
          <a:stretch/>
        </p:blipFill>
        <p:spPr>
          <a:xfrm>
            <a:off x="7121444" y="1610526"/>
            <a:ext cx="4910157" cy="436248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7890E7A-441A-0A97-0DB5-381B9F4A4FD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619" t="54117" r="10990" b="16250"/>
          <a:stretch/>
        </p:blipFill>
        <p:spPr>
          <a:xfrm>
            <a:off x="11330150" y="134580"/>
            <a:ext cx="705350" cy="64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090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A1ACE096-149C-79E7-A06F-068A13A8B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761" y="367393"/>
            <a:ext cx="5586263" cy="393035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F2D0F7E-AC25-F867-D39E-3DE00D85E5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695" t="13150" r="6249" b="16094"/>
          <a:stretch/>
        </p:blipFill>
        <p:spPr>
          <a:xfrm>
            <a:off x="0" y="0"/>
            <a:ext cx="1087439" cy="1412421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1037CA37-D262-F8FA-3990-32AE27D88E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118"/>
          <a:stretch/>
        </p:blipFill>
        <p:spPr>
          <a:xfrm>
            <a:off x="11392292" y="6123214"/>
            <a:ext cx="799707" cy="734786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5C461D79-14B0-25CB-C37C-A520070050BD}"/>
              </a:ext>
            </a:extLst>
          </p:cNvPr>
          <p:cNvSpPr/>
          <p:nvPr/>
        </p:nvSpPr>
        <p:spPr>
          <a:xfrm>
            <a:off x="815249" y="6742323"/>
            <a:ext cx="10157551" cy="11567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2FDB9E6-B6B9-5BFA-8E56-657EE600DBA2}"/>
              </a:ext>
            </a:extLst>
          </p:cNvPr>
          <p:cNvSpPr/>
          <p:nvPr/>
        </p:nvSpPr>
        <p:spPr>
          <a:xfrm>
            <a:off x="1634594" y="0"/>
            <a:ext cx="10157551" cy="1156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84CFEB9-7AFA-80EA-D699-30EF8D99B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04" y="6607743"/>
            <a:ext cx="542115" cy="250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38391C15-AD1B-1431-A9F4-854C12DF51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4667" y="3814024"/>
            <a:ext cx="7667625" cy="2309190"/>
          </a:xfrm>
          <a:prstGeom prst="rect">
            <a:avLst/>
          </a:prstGeom>
        </p:spPr>
      </p:pic>
      <p:sp>
        <p:nvSpPr>
          <p:cNvPr id="13" name="Titolo 1">
            <a:extLst>
              <a:ext uri="{FF2B5EF4-FFF2-40B4-BE49-F238E27FC236}">
                <a16:creationId xmlns:a16="http://schemas.microsoft.com/office/drawing/2014/main" id="{32357BC9-FCDA-521B-D5C1-75E0107B12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38200" y="207351"/>
            <a:ext cx="5649349" cy="527435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it-IT" sz="2800" b="1" dirty="0">
                <a:solidFill>
                  <a:schemeClr val="accent1"/>
                </a:solidFill>
                <a:latin typeface="Abadi" panose="020B0604020104020204" pitchFamily="34" charset="0"/>
                <a:cs typeface="Times New Roman" pitchFamily="18" charset="0"/>
              </a:rPr>
              <a:t>VD in SARCOBESITY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30E44C9B-68FD-8677-51A3-22D2B0EFEBF1}"/>
              </a:ext>
            </a:extLst>
          </p:cNvPr>
          <p:cNvSpPr/>
          <p:nvPr/>
        </p:nvSpPr>
        <p:spPr>
          <a:xfrm>
            <a:off x="6943921" y="6482727"/>
            <a:ext cx="4238625" cy="2500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it-IT" sz="1100" i="1" dirty="0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D Filippo L et al, </a:t>
            </a:r>
            <a:r>
              <a:rPr lang="it-IT" sz="1100" i="1" dirty="0" err="1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Nutrients</a:t>
            </a:r>
            <a:r>
              <a:rPr lang="it-IT" sz="1100" i="1" dirty="0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 2022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3FD2F21-58C5-4EC1-A405-DC4DEB1E878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619" t="54117" r="10990" b="16250"/>
          <a:stretch/>
        </p:blipFill>
        <p:spPr>
          <a:xfrm>
            <a:off x="11330150" y="134580"/>
            <a:ext cx="705350" cy="64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3077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6193642C-716A-A0E6-6102-E89AC92A9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909" y="4771246"/>
            <a:ext cx="5558723" cy="184625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F2D0F7E-AC25-F867-D39E-3DE00D85E5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695" t="13150" r="6249" b="16094"/>
          <a:stretch/>
        </p:blipFill>
        <p:spPr>
          <a:xfrm>
            <a:off x="0" y="0"/>
            <a:ext cx="1087439" cy="1412421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1037CA37-D262-F8FA-3990-32AE27D88E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118"/>
          <a:stretch/>
        </p:blipFill>
        <p:spPr>
          <a:xfrm>
            <a:off x="11392292" y="6123214"/>
            <a:ext cx="799707" cy="734786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5C461D79-14B0-25CB-C37C-A520070050BD}"/>
              </a:ext>
            </a:extLst>
          </p:cNvPr>
          <p:cNvSpPr/>
          <p:nvPr/>
        </p:nvSpPr>
        <p:spPr>
          <a:xfrm>
            <a:off x="815249" y="6742323"/>
            <a:ext cx="10157551" cy="11567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2FDB9E6-B6B9-5BFA-8E56-657EE600DBA2}"/>
              </a:ext>
            </a:extLst>
          </p:cNvPr>
          <p:cNvSpPr/>
          <p:nvPr/>
        </p:nvSpPr>
        <p:spPr>
          <a:xfrm>
            <a:off x="1634594" y="0"/>
            <a:ext cx="10157551" cy="1156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84CFEB9-7AFA-80EA-D699-30EF8D99B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04" y="6607743"/>
            <a:ext cx="542115" cy="250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906E4CF-DFA0-46FB-4143-B8DCC9D61D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3878" y="214930"/>
            <a:ext cx="5534851" cy="247365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68D7268-B624-0F34-92F4-94D7D51722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3878" y="2848830"/>
            <a:ext cx="5560828" cy="176216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68A48A8-6145-53BF-B0CA-9ACEDCD6A264}"/>
              </a:ext>
            </a:extLst>
          </p:cNvPr>
          <p:cNvSpPr txBox="1"/>
          <p:nvPr/>
        </p:nvSpPr>
        <p:spPr>
          <a:xfrm>
            <a:off x="7275168" y="1820945"/>
            <a:ext cx="481012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1" dirty="0">
                <a:latin typeface="Bahnschrift SemiLight" panose="020B0502040204020203" pitchFamily="34" charset="0"/>
              </a:rPr>
              <a:t>Pro-atrophic Effect of Vitamin D Binding Protein in Skeletal Muscle and Its Involvement in Cancer-Induced Muscle Wasting</a:t>
            </a:r>
          </a:p>
          <a:p>
            <a:pPr algn="just"/>
            <a:r>
              <a:rPr lang="en-US" dirty="0" err="1">
                <a:latin typeface="Bahnschrift SemiLight" panose="020B0502040204020203" pitchFamily="34" charset="0"/>
              </a:rPr>
              <a:t>Filigheddu</a:t>
            </a:r>
            <a:r>
              <a:rPr lang="en-US" dirty="0">
                <a:latin typeface="Bahnschrift SemiLight" panose="020B0502040204020203" pitchFamily="34" charset="0"/>
              </a:rPr>
              <a:t> N, </a:t>
            </a:r>
            <a:r>
              <a:rPr lang="en-US" dirty="0" err="1">
                <a:latin typeface="Bahnschrift SemiLight" panose="020B0502040204020203" pitchFamily="34" charset="0"/>
              </a:rPr>
              <a:t>Raiteri</a:t>
            </a:r>
            <a:r>
              <a:rPr lang="en-US" dirty="0">
                <a:latin typeface="Bahnschrift SemiLight" panose="020B0502040204020203" pitchFamily="34" charset="0"/>
              </a:rPr>
              <a:t>, </a:t>
            </a:r>
            <a:r>
              <a:rPr lang="en-US" dirty="0" err="1">
                <a:latin typeface="Bahnschrift SemiLight" panose="020B0502040204020203" pitchFamily="34" charset="0"/>
              </a:rPr>
              <a:t>Reano</a:t>
            </a:r>
            <a:r>
              <a:rPr lang="en-US" dirty="0">
                <a:latin typeface="Bahnschrift SemiLight" panose="020B0502040204020203" pitchFamily="34" charset="0"/>
              </a:rPr>
              <a:t> S, </a:t>
            </a:r>
            <a:r>
              <a:rPr lang="en-US" dirty="0" err="1">
                <a:latin typeface="Bahnschrift SemiLight" panose="020B0502040204020203" pitchFamily="34" charset="0"/>
              </a:rPr>
              <a:t>Scircoli</a:t>
            </a:r>
            <a:r>
              <a:rPr lang="en-US" dirty="0">
                <a:latin typeface="Bahnschrift SemiLight" panose="020B0502040204020203" pitchFamily="34" charset="0"/>
              </a:rPr>
              <a:t> A, </a:t>
            </a:r>
            <a:r>
              <a:rPr lang="en-US" dirty="0" err="1">
                <a:latin typeface="Bahnschrift SemiLight" panose="020B0502040204020203" pitchFamily="34" charset="0"/>
              </a:rPr>
              <a:t>Antonioli</a:t>
            </a:r>
            <a:r>
              <a:rPr lang="en-US" dirty="0">
                <a:latin typeface="Bahnschrift SemiLight" panose="020B0502040204020203" pitchFamily="34" charset="0"/>
              </a:rPr>
              <a:t> A, Prodam F </a:t>
            </a:r>
            <a:endParaRPr lang="en-US" sz="1800" dirty="0">
              <a:latin typeface="Bahnschrift SemiLight" panose="020B0502040204020203" pitchFamily="34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9FCD6BEF-1520-DD04-9A07-AE0B42AB8C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0050" y="4150071"/>
            <a:ext cx="3467295" cy="1118482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6031DD03-0AB3-45DA-45B6-FF5D20DDED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8213" y="394277"/>
            <a:ext cx="1814512" cy="130492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54859AD-E47A-0FEF-FDF4-5C83542F918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619" t="54117" r="10990" b="16250"/>
          <a:stretch/>
        </p:blipFill>
        <p:spPr>
          <a:xfrm>
            <a:off x="11330150" y="134580"/>
            <a:ext cx="705350" cy="64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304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EF2D0F7E-AC25-F867-D39E-3DE00D85E5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95" t="13150" r="6249" b="16094"/>
          <a:stretch/>
        </p:blipFill>
        <p:spPr>
          <a:xfrm>
            <a:off x="0" y="0"/>
            <a:ext cx="1087439" cy="1412421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1037CA37-D262-F8FA-3990-32AE27D88E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18"/>
          <a:stretch/>
        </p:blipFill>
        <p:spPr>
          <a:xfrm>
            <a:off x="11392292" y="6123214"/>
            <a:ext cx="799707" cy="734786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5C461D79-14B0-25CB-C37C-A520070050BD}"/>
              </a:ext>
            </a:extLst>
          </p:cNvPr>
          <p:cNvSpPr/>
          <p:nvPr/>
        </p:nvSpPr>
        <p:spPr>
          <a:xfrm>
            <a:off x="815249" y="6742323"/>
            <a:ext cx="10157551" cy="11567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2FDB9E6-B6B9-5BFA-8E56-657EE600DBA2}"/>
              </a:ext>
            </a:extLst>
          </p:cNvPr>
          <p:cNvSpPr/>
          <p:nvPr/>
        </p:nvSpPr>
        <p:spPr>
          <a:xfrm>
            <a:off x="1634594" y="0"/>
            <a:ext cx="10157551" cy="1156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84CFEB9-7AFA-80EA-D699-30EF8D99B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4" y="6607743"/>
            <a:ext cx="542115" cy="250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4DB2ADC-3745-8E62-FE7A-DBC659771CD1}"/>
              </a:ext>
            </a:extLst>
          </p:cNvPr>
          <p:cNvSpPr txBox="1"/>
          <p:nvPr/>
        </p:nvSpPr>
        <p:spPr>
          <a:xfrm>
            <a:off x="1116014" y="1117850"/>
            <a:ext cx="6340244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1800" dirty="0">
                <a:latin typeface="Bahnschrift SemiLight" panose="020B0502040204020203" pitchFamily="34" charset="0"/>
              </a:rPr>
              <a:t>There is currently no consensus or definition regarding the research and clinical use of sarcopenia in patients undergoing BS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1800" dirty="0">
                <a:latin typeface="Bahnschrift SemiLight" panose="020B0502040204020203" pitchFamily="34" charset="0"/>
              </a:rPr>
              <a:t>The current consensus on the diagnosis of sarcopenia in the general population recommends sequential assessment of muscle strength and mass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dirty="0">
                <a:latin typeface="Bahnschrift SemiLight" panose="020B0502040204020203" pitchFamily="34" charset="0"/>
              </a:rPr>
              <a:t>It seems thar </a:t>
            </a:r>
            <a:r>
              <a:rPr lang="en-US" sz="1800" dirty="0">
                <a:latin typeface="Bahnschrift SemiLight" panose="020B0502040204020203" pitchFamily="34" charset="0"/>
              </a:rPr>
              <a:t>that in patients undergoing BS, the assessment of muscle mass should take precedence over the evaluation of muscle strength.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1800" dirty="0">
                <a:latin typeface="Bahnschrift SemiLight" panose="020B0502040204020203" pitchFamily="34" charset="0"/>
              </a:rPr>
              <a:t>detailed evaluation of muscle quality should be conducted.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1800" dirty="0">
                <a:latin typeface="Bahnschrift SemiLight" panose="020B0502040204020203" pitchFamily="34" charset="0"/>
              </a:rPr>
              <a:t>Tracking changes muscle mass, quality, and function before and after bariatric surgery offers valuable clinical insights for identifying patients who would benefit from enhanced lifestyle guidance or more intensive treatment.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dirty="0">
                <a:latin typeface="Bahnschrift SemiLight" panose="020B0502040204020203" pitchFamily="34" charset="0"/>
              </a:rPr>
              <a:t>F</a:t>
            </a:r>
            <a:r>
              <a:rPr lang="en-US" sz="1800" dirty="0">
                <a:latin typeface="Bahnschrift SemiLight" panose="020B0502040204020203" pitchFamily="34" charset="0"/>
              </a:rPr>
              <a:t>urther evaluation of potential postsurgical complications will enable the assessment of the effectiveness and validity of surgical interventions.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EB0F18B7-BCE8-865A-348C-21D05078FCE3}"/>
              </a:ext>
            </a:extLst>
          </p:cNvPr>
          <p:cNvSpPr/>
          <p:nvPr/>
        </p:nvSpPr>
        <p:spPr>
          <a:xfrm>
            <a:off x="6943921" y="6482727"/>
            <a:ext cx="4238625" cy="2500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it-IT" sz="1100" i="1" dirty="0" err="1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Seo</a:t>
            </a:r>
            <a:r>
              <a:rPr lang="it-IT" sz="1100" i="1" dirty="0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 E et al, </a:t>
            </a:r>
            <a:r>
              <a:rPr lang="it-IT" sz="1100" i="1" dirty="0" err="1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Rev</a:t>
            </a:r>
            <a:r>
              <a:rPr lang="it-IT" sz="1100" i="1" dirty="0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 </a:t>
            </a:r>
            <a:r>
              <a:rPr lang="it-IT" sz="1100" i="1" dirty="0" err="1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Endocr</a:t>
            </a:r>
            <a:r>
              <a:rPr lang="it-IT" sz="1100" i="1" dirty="0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 </a:t>
            </a:r>
            <a:r>
              <a:rPr lang="it-IT" sz="1100" i="1" dirty="0" err="1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Metab</a:t>
            </a:r>
            <a:r>
              <a:rPr lang="it-IT" sz="1100" i="1" dirty="0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 </a:t>
            </a:r>
            <a:r>
              <a:rPr lang="it-IT" sz="1100" i="1" dirty="0" err="1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Disord</a:t>
            </a:r>
            <a:r>
              <a:rPr lang="it-IT" sz="1100" i="1" dirty="0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 2023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0E61C88F-0E8C-246D-4A77-612A4AC603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71325" y="190717"/>
            <a:ext cx="5649349" cy="527435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it-IT" sz="2800" b="1" dirty="0">
                <a:solidFill>
                  <a:schemeClr val="accent1"/>
                </a:solidFill>
                <a:latin typeface="Abadi" panose="020B0604020104020204" pitchFamily="34" charset="0"/>
                <a:cs typeface="Times New Roman" pitchFamily="18" charset="0"/>
              </a:rPr>
              <a:t>SARCOBESITY in BS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6654CCC8-79EE-ADE7-E574-7D68842EA4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3316" y="2470114"/>
            <a:ext cx="4230177" cy="269243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E82EEE8-6297-9D8E-493D-8D8CF05E7D7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619" t="54117" r="10990" b="16250"/>
          <a:stretch/>
        </p:blipFill>
        <p:spPr>
          <a:xfrm>
            <a:off x="11330150" y="134580"/>
            <a:ext cx="705350" cy="64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175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EF2D0F7E-AC25-F867-D39E-3DE00D85E5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95" t="13150" r="6249" b="16094"/>
          <a:stretch/>
        </p:blipFill>
        <p:spPr>
          <a:xfrm>
            <a:off x="0" y="0"/>
            <a:ext cx="1087439" cy="1412421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1037CA37-D262-F8FA-3990-32AE27D88E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18"/>
          <a:stretch/>
        </p:blipFill>
        <p:spPr>
          <a:xfrm>
            <a:off x="11392292" y="6123214"/>
            <a:ext cx="799707" cy="734786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5C461D79-14B0-25CB-C37C-A520070050BD}"/>
              </a:ext>
            </a:extLst>
          </p:cNvPr>
          <p:cNvSpPr/>
          <p:nvPr/>
        </p:nvSpPr>
        <p:spPr>
          <a:xfrm>
            <a:off x="815249" y="6742323"/>
            <a:ext cx="10157551" cy="11567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2FDB9E6-B6B9-5BFA-8E56-657EE600DBA2}"/>
              </a:ext>
            </a:extLst>
          </p:cNvPr>
          <p:cNvSpPr/>
          <p:nvPr/>
        </p:nvSpPr>
        <p:spPr>
          <a:xfrm>
            <a:off x="1634594" y="0"/>
            <a:ext cx="10157551" cy="1156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84CFEB9-7AFA-80EA-D699-30EF8D99B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4" y="6607743"/>
            <a:ext cx="542115" cy="250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8BC66888-723C-0E80-9F10-061E3A2DFE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71325" y="405028"/>
            <a:ext cx="5649349" cy="527435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it-IT" sz="2800" b="1" dirty="0">
                <a:solidFill>
                  <a:schemeClr val="accent1"/>
                </a:solidFill>
                <a:latin typeface="Abadi" panose="020B0604020104020204" pitchFamily="34" charset="0"/>
                <a:cs typeface="Times New Roman" pitchFamily="18" charset="0"/>
              </a:rPr>
              <a:t>DISCLOSURES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9D5CB28-DC47-2809-5288-52D5A022D038}"/>
              </a:ext>
            </a:extLst>
          </p:cNvPr>
          <p:cNvSpPr txBox="1"/>
          <p:nvPr/>
        </p:nvSpPr>
        <p:spPr>
          <a:xfrm>
            <a:off x="406400" y="1624542"/>
            <a:ext cx="1075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 err="1">
                <a:latin typeface="Bahnschrift SemiLight" panose="020B0502040204020203" pitchFamily="34" charset="0"/>
              </a:rPr>
              <a:t>Abiogen</a:t>
            </a:r>
            <a:r>
              <a:rPr lang="it-IT" sz="2000" dirty="0">
                <a:latin typeface="Bahnschrift SemiLight" panose="020B0502040204020203" pitchFamily="34" charset="0"/>
              </a:rPr>
              <a:t>; </a:t>
            </a:r>
            <a:r>
              <a:rPr lang="it-IT" sz="2000" dirty="0" err="1">
                <a:latin typeface="Bahnschrift SemiLight" panose="020B0502040204020203" pitchFamily="34" charset="0"/>
              </a:rPr>
              <a:t>Amryt</a:t>
            </a:r>
            <a:r>
              <a:rPr lang="it-IT" sz="2000" dirty="0">
                <a:latin typeface="Bahnschrift SemiLight" panose="020B0502040204020203" pitchFamily="34" charset="0"/>
              </a:rPr>
              <a:t>/Chiesi; Astra </a:t>
            </a:r>
            <a:r>
              <a:rPr lang="it-IT" sz="2000" dirty="0" err="1">
                <a:latin typeface="Bahnschrift SemiLight" panose="020B0502040204020203" pitchFamily="34" charset="0"/>
              </a:rPr>
              <a:t>Zeneca</a:t>
            </a:r>
            <a:r>
              <a:rPr lang="it-IT" sz="2000" dirty="0">
                <a:latin typeface="Bahnschrift SemiLight" panose="020B0502040204020203" pitchFamily="34" charset="0"/>
              </a:rPr>
              <a:t>; </a:t>
            </a:r>
            <a:r>
              <a:rPr lang="it-IT" sz="2000" dirty="0" err="1">
                <a:latin typeface="Bahnschrift SemiLight" panose="020B0502040204020203" pitchFamily="34" charset="0"/>
              </a:rPr>
              <a:t>Boheringer</a:t>
            </a:r>
            <a:r>
              <a:rPr lang="it-IT" sz="2000" dirty="0">
                <a:latin typeface="Bahnschrift SemiLight" panose="020B0502040204020203" pitchFamily="34" charset="0"/>
              </a:rPr>
              <a:t>; </a:t>
            </a:r>
            <a:r>
              <a:rPr lang="it-IT" sz="2000" dirty="0" err="1">
                <a:latin typeface="Bahnschrift SemiLight" panose="020B0502040204020203" pitchFamily="34" charset="0"/>
              </a:rPr>
              <a:t>Difass</a:t>
            </a:r>
            <a:r>
              <a:rPr lang="it-IT" sz="2000" dirty="0">
                <a:latin typeface="Bahnschrift SemiLight" panose="020B0502040204020203" pitchFamily="34" charset="0"/>
              </a:rPr>
              <a:t> International; </a:t>
            </a:r>
            <a:r>
              <a:rPr lang="it-IT" sz="2000" dirty="0" err="1">
                <a:latin typeface="Bahnschrift SemiLight" panose="020B0502040204020203" pitchFamily="34" charset="0"/>
              </a:rPr>
              <a:t>Caelus</a:t>
            </a:r>
            <a:r>
              <a:rPr lang="it-IT" sz="2000" dirty="0">
                <a:latin typeface="Bahnschrift SemiLight" panose="020B0502040204020203" pitchFamily="34" charset="0"/>
              </a:rPr>
              <a:t> Health; Menarini; Novartis; Novo Nordisk; </a:t>
            </a:r>
            <a:r>
              <a:rPr lang="it-IT" sz="2000" dirty="0" err="1">
                <a:latin typeface="Bahnschrift SemiLight" panose="020B0502040204020203" pitchFamily="34" charset="0"/>
              </a:rPr>
              <a:t>Probiotical</a:t>
            </a:r>
            <a:r>
              <a:rPr lang="it-IT" sz="2000" dirty="0">
                <a:latin typeface="Bahnschrift SemiLight" panose="020B0502040204020203" pitchFamily="34" charset="0"/>
              </a:rPr>
              <a:t> , Sanofi; </a:t>
            </a:r>
            <a:r>
              <a:rPr lang="it-IT" sz="2000" dirty="0" err="1">
                <a:latin typeface="Bahnschrift SemiLight" panose="020B0502040204020203" pitchFamily="34" charset="0"/>
              </a:rPr>
              <a:t>Therascience</a:t>
            </a:r>
            <a:endParaRPr lang="it-IT" sz="2000" dirty="0">
              <a:latin typeface="Bahnschrift Semi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294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7B2CF7EF-2D89-90FA-F1B6-E09E5E71C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249" y="1120859"/>
            <a:ext cx="10048875" cy="529495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F2D0F7E-AC25-F867-D39E-3DE00D85E5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695" t="13150" r="6249" b="16094"/>
          <a:stretch/>
        </p:blipFill>
        <p:spPr>
          <a:xfrm>
            <a:off x="0" y="0"/>
            <a:ext cx="1087439" cy="1412421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1037CA37-D262-F8FA-3990-32AE27D88E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118"/>
          <a:stretch/>
        </p:blipFill>
        <p:spPr>
          <a:xfrm>
            <a:off x="11392292" y="6123214"/>
            <a:ext cx="799707" cy="734786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5C461D79-14B0-25CB-C37C-A520070050BD}"/>
              </a:ext>
            </a:extLst>
          </p:cNvPr>
          <p:cNvSpPr/>
          <p:nvPr/>
        </p:nvSpPr>
        <p:spPr>
          <a:xfrm>
            <a:off x="815249" y="6742323"/>
            <a:ext cx="10157551" cy="11567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2FDB9E6-B6B9-5BFA-8E56-657EE600DBA2}"/>
              </a:ext>
            </a:extLst>
          </p:cNvPr>
          <p:cNvSpPr/>
          <p:nvPr/>
        </p:nvSpPr>
        <p:spPr>
          <a:xfrm>
            <a:off x="1634594" y="0"/>
            <a:ext cx="10157551" cy="1156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84CFEB9-7AFA-80EA-D699-30EF8D99B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04" y="6607743"/>
            <a:ext cx="542115" cy="250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74F4FCBA-6737-7741-C8B2-582277CFBC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71325" y="190717"/>
            <a:ext cx="5649349" cy="527435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it-IT" sz="2800" b="1" dirty="0">
                <a:solidFill>
                  <a:schemeClr val="accent1"/>
                </a:solidFill>
                <a:latin typeface="Abadi" panose="020B0604020104020204" pitchFamily="34" charset="0"/>
                <a:cs typeface="Times New Roman" pitchFamily="18" charset="0"/>
              </a:rPr>
              <a:t>SARCOBESITY in BS</a:t>
            </a:r>
          </a:p>
        </p:txBody>
      </p:sp>
      <p:sp>
        <p:nvSpPr>
          <p:cNvPr id="10" name="Freccia a destra 9">
            <a:extLst>
              <a:ext uri="{FF2B5EF4-FFF2-40B4-BE49-F238E27FC236}">
                <a16:creationId xmlns:a16="http://schemas.microsoft.com/office/drawing/2014/main" id="{100BC6ED-B70C-9D77-6440-AA43F598A46B}"/>
              </a:ext>
            </a:extLst>
          </p:cNvPr>
          <p:cNvSpPr/>
          <p:nvPr/>
        </p:nvSpPr>
        <p:spPr>
          <a:xfrm>
            <a:off x="272661" y="3133725"/>
            <a:ext cx="689364" cy="2952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a destra 10">
            <a:extLst>
              <a:ext uri="{FF2B5EF4-FFF2-40B4-BE49-F238E27FC236}">
                <a16:creationId xmlns:a16="http://schemas.microsoft.com/office/drawing/2014/main" id="{EDB9C386-73D0-4483-C747-BE0E452DD682}"/>
              </a:ext>
            </a:extLst>
          </p:cNvPr>
          <p:cNvSpPr/>
          <p:nvPr/>
        </p:nvSpPr>
        <p:spPr>
          <a:xfrm rot="10800000">
            <a:off x="10872187" y="3301320"/>
            <a:ext cx="689364" cy="2952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C2B9D8D-D717-3DB6-B2C4-384B3205E7CA}"/>
              </a:ext>
            </a:extLst>
          </p:cNvPr>
          <p:cNvSpPr/>
          <p:nvPr/>
        </p:nvSpPr>
        <p:spPr>
          <a:xfrm>
            <a:off x="6943921" y="6482727"/>
            <a:ext cx="4238625" cy="2500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it-IT" sz="1100" i="1" dirty="0" err="1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Bischodd</a:t>
            </a:r>
            <a:r>
              <a:rPr lang="it-IT" sz="1100" i="1" dirty="0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 SC et al, </a:t>
            </a:r>
            <a:r>
              <a:rPr lang="it-IT" sz="1100" i="1" dirty="0" err="1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Clin</a:t>
            </a:r>
            <a:r>
              <a:rPr lang="it-IT" sz="1100" i="1" dirty="0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 </a:t>
            </a:r>
            <a:r>
              <a:rPr lang="it-IT" sz="1100" i="1" dirty="0" err="1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Nutr</a:t>
            </a:r>
            <a:r>
              <a:rPr lang="it-IT" sz="1100" i="1" dirty="0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 2023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76654ED3-F2AF-5C19-A230-F90BC9DBE0E2}"/>
              </a:ext>
            </a:extLst>
          </p:cNvPr>
          <p:cNvSpPr txBox="1">
            <a:spLocks/>
          </p:cNvSpPr>
          <p:nvPr/>
        </p:nvSpPr>
        <p:spPr>
          <a:xfrm>
            <a:off x="7814945" y="1355941"/>
            <a:ext cx="3977200" cy="7347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 err="1">
                <a:solidFill>
                  <a:schemeClr val="accent1"/>
                </a:solidFill>
                <a:latin typeface="Abadi" panose="020B0604020104020204" pitchFamily="34" charset="0"/>
                <a:cs typeface="Times New Roman" pitchFamily="18" charset="0"/>
              </a:rPr>
              <a:t>Prot</a:t>
            </a:r>
            <a:r>
              <a:rPr lang="it-IT" sz="2400" b="1" dirty="0">
                <a:solidFill>
                  <a:schemeClr val="accent1"/>
                </a:solidFill>
                <a:latin typeface="Abadi" panose="020B0604020104020204" pitchFamily="34" charset="0"/>
                <a:cs typeface="Times New Roman" pitchFamily="18" charset="0"/>
              </a:rPr>
              <a:t>: 60-90 g/die</a:t>
            </a:r>
          </a:p>
          <a:p>
            <a:r>
              <a:rPr lang="it-IT" sz="2400" b="1" dirty="0">
                <a:solidFill>
                  <a:schemeClr val="accent1"/>
                </a:solidFill>
                <a:latin typeface="Abadi" panose="020B0604020104020204" pitchFamily="34" charset="0"/>
                <a:cs typeface="Times New Roman" pitchFamily="18" charset="0"/>
              </a:rPr>
              <a:t>or 1.2-1.5 Kg/IBW</a:t>
            </a:r>
          </a:p>
          <a:p>
            <a:r>
              <a:rPr lang="it-IT" sz="2400" b="1" dirty="0" err="1">
                <a:solidFill>
                  <a:schemeClr val="accent1"/>
                </a:solidFill>
                <a:latin typeface="Abadi" panose="020B0604020104020204" pitchFamily="34" charset="0"/>
                <a:cs typeface="Times New Roman" pitchFamily="18" charset="0"/>
              </a:rPr>
              <a:t>Supplements</a:t>
            </a:r>
            <a:endParaRPr lang="it-IT" sz="2400" b="1" dirty="0">
              <a:solidFill>
                <a:schemeClr val="accent1"/>
              </a:solidFill>
              <a:latin typeface="Abadi" panose="020B0604020104020204" pitchFamily="34" charset="0"/>
              <a:cs typeface="Times New Roman" pitchFamily="18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E52A631-54B8-B59C-5F75-F9DA46C5EE3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619" t="54117" r="10990" b="16250"/>
          <a:stretch/>
        </p:blipFill>
        <p:spPr>
          <a:xfrm>
            <a:off x="11330150" y="134580"/>
            <a:ext cx="705350" cy="643112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4B78DCF1-E310-ED2E-79D0-16E9738276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082" y="1723334"/>
            <a:ext cx="1454088" cy="47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8408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314A02F6-BBE3-4D15-939A-7E1DA88F2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599" y="1464765"/>
            <a:ext cx="2928429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60000"/>
              </a:lnSpc>
              <a:spcBef>
                <a:spcPct val="20000"/>
              </a:spcBef>
              <a:buNone/>
            </a:pPr>
            <a:r>
              <a:rPr lang="it-IT" altLang="it-IT" sz="1200" dirty="0">
                <a:solidFill>
                  <a:srgbClr val="FF0000"/>
                </a:solidFill>
                <a:latin typeface="Eras Demi ITC" panose="020B0805030504020804" pitchFamily="34" charset="0"/>
                <a:ea typeface="MS PGothic" pitchFamily="34" charset="-128"/>
              </a:rPr>
              <a:t>Simonetta Bellone</a:t>
            </a:r>
          </a:p>
          <a:p>
            <a:pPr>
              <a:lnSpc>
                <a:spcPct val="60000"/>
              </a:lnSpc>
              <a:spcBef>
                <a:spcPct val="20000"/>
              </a:spcBef>
              <a:buNone/>
            </a:pPr>
            <a:r>
              <a:rPr lang="it-IT" altLang="it-IT" sz="1200" dirty="0">
                <a:solidFill>
                  <a:srgbClr val="FF0000"/>
                </a:solidFill>
                <a:latin typeface="Eras Demi ITC" panose="020B0805030504020804" pitchFamily="34" charset="0"/>
                <a:ea typeface="MS PGothic" pitchFamily="34" charset="-128"/>
              </a:rPr>
              <a:t>Ivana </a:t>
            </a:r>
            <a:r>
              <a:rPr lang="it-IT" altLang="it-IT" sz="1200" dirty="0" err="1">
                <a:solidFill>
                  <a:srgbClr val="FF0000"/>
                </a:solidFill>
                <a:latin typeface="Eras Demi ITC" panose="020B0805030504020804" pitchFamily="34" charset="0"/>
                <a:ea typeface="MS PGothic" pitchFamily="34" charset="-128"/>
              </a:rPr>
              <a:t>Rabbone</a:t>
            </a:r>
            <a:endParaRPr lang="it-IT" altLang="it-IT" sz="1200" dirty="0">
              <a:solidFill>
                <a:srgbClr val="FF0000"/>
              </a:solidFill>
              <a:latin typeface="Eras Demi ITC" panose="020B0805030504020804" pitchFamily="34" charset="0"/>
              <a:ea typeface="MS PGothic" pitchFamily="34" charset="-128"/>
            </a:endParaRPr>
          </a:p>
          <a:p>
            <a:pPr eaLnBrk="1" hangingPunct="1">
              <a:lnSpc>
                <a:spcPct val="60000"/>
              </a:lnSpc>
              <a:spcBef>
                <a:spcPct val="20000"/>
              </a:spcBef>
              <a:buFont typeface="Arial" charset="0"/>
              <a:buNone/>
            </a:pPr>
            <a:endParaRPr lang="it-IT" altLang="it-IT" sz="1200" dirty="0">
              <a:solidFill>
                <a:srgbClr val="FF0000"/>
              </a:solidFill>
              <a:latin typeface="Eras Demi ITC" panose="020B0805030504020804" pitchFamily="34" charset="0"/>
              <a:ea typeface="MS PGothic" pitchFamily="34" charset="-128"/>
            </a:endParaRPr>
          </a:p>
          <a:p>
            <a:pPr eaLnBrk="1" hangingPunct="1">
              <a:lnSpc>
                <a:spcPct val="60000"/>
              </a:lnSpc>
              <a:spcBef>
                <a:spcPct val="20000"/>
              </a:spcBef>
              <a:buFont typeface="Arial" charset="0"/>
              <a:buNone/>
            </a:pPr>
            <a:r>
              <a:rPr lang="it-IT" altLang="it-IT" sz="1200" dirty="0">
                <a:solidFill>
                  <a:srgbClr val="FF0000"/>
                </a:solidFill>
                <a:latin typeface="Eras Demi ITC" panose="020B0805030504020804" pitchFamily="34" charset="0"/>
                <a:ea typeface="MS PGothic" pitchFamily="34" charset="-128"/>
              </a:rPr>
              <a:t>Alice </a:t>
            </a:r>
            <a:r>
              <a:rPr lang="it-IT" altLang="it-IT" sz="1200" dirty="0" err="1">
                <a:solidFill>
                  <a:srgbClr val="FF0000"/>
                </a:solidFill>
                <a:latin typeface="Eras Demi ITC" panose="020B0805030504020804" pitchFamily="34" charset="0"/>
                <a:ea typeface="MS PGothic" pitchFamily="34" charset="-128"/>
              </a:rPr>
              <a:t>Monzani</a:t>
            </a:r>
            <a:endParaRPr lang="it-IT" altLang="it-IT" sz="1200" dirty="0">
              <a:solidFill>
                <a:srgbClr val="FF0000"/>
              </a:solidFill>
              <a:latin typeface="Eras Demi ITC" panose="020B0805030504020804" pitchFamily="34" charset="0"/>
              <a:ea typeface="MS PGothic" pitchFamily="34" charset="-128"/>
            </a:endParaRPr>
          </a:p>
          <a:p>
            <a:pPr eaLnBrk="1" hangingPunct="1">
              <a:lnSpc>
                <a:spcPct val="60000"/>
              </a:lnSpc>
              <a:spcBef>
                <a:spcPct val="20000"/>
              </a:spcBef>
              <a:buFont typeface="Arial" charset="0"/>
              <a:buNone/>
            </a:pPr>
            <a:r>
              <a:rPr lang="it-IT" altLang="it-IT" sz="1200" dirty="0">
                <a:solidFill>
                  <a:srgbClr val="FF0000"/>
                </a:solidFill>
                <a:latin typeface="Eras Demi ITC" panose="020B0805030504020804" pitchFamily="34" charset="0"/>
                <a:ea typeface="MS PGothic" pitchFamily="34" charset="-128"/>
              </a:rPr>
              <a:t>Cristina </a:t>
            </a:r>
            <a:r>
              <a:rPr lang="it-IT" altLang="it-IT" sz="1200" dirty="0" err="1">
                <a:solidFill>
                  <a:srgbClr val="FF0000"/>
                </a:solidFill>
                <a:latin typeface="Eras Demi ITC" panose="020B0805030504020804" pitchFamily="34" charset="0"/>
                <a:ea typeface="MS PGothic" pitchFamily="34" charset="-128"/>
              </a:rPr>
              <a:t>Partenope</a:t>
            </a:r>
            <a:endParaRPr lang="it-IT" altLang="it-IT" sz="1200" dirty="0">
              <a:solidFill>
                <a:srgbClr val="FF0000"/>
              </a:solidFill>
              <a:latin typeface="Eras Demi ITC" panose="020B0805030504020804" pitchFamily="34" charset="0"/>
              <a:ea typeface="MS PGothic" pitchFamily="34" charset="-128"/>
            </a:endParaRPr>
          </a:p>
          <a:p>
            <a:pPr eaLnBrk="1" hangingPunct="1">
              <a:lnSpc>
                <a:spcPct val="60000"/>
              </a:lnSpc>
              <a:spcBef>
                <a:spcPct val="20000"/>
              </a:spcBef>
              <a:buFont typeface="Arial" charset="0"/>
              <a:buNone/>
            </a:pPr>
            <a:r>
              <a:rPr lang="it-IT" altLang="it-IT" sz="1200" dirty="0">
                <a:solidFill>
                  <a:srgbClr val="FF0000"/>
                </a:solidFill>
                <a:latin typeface="Eras Demi ITC" panose="020B0805030504020804" pitchFamily="34" charset="0"/>
                <a:ea typeface="MS PGothic" pitchFamily="34" charset="-128"/>
              </a:rPr>
              <a:t>Silvia </a:t>
            </a:r>
            <a:r>
              <a:rPr lang="it-IT" altLang="it-IT" sz="1200" dirty="0" err="1">
                <a:solidFill>
                  <a:srgbClr val="FF0000"/>
                </a:solidFill>
                <a:latin typeface="Eras Demi ITC" panose="020B0805030504020804" pitchFamily="34" charset="0"/>
                <a:ea typeface="MS PGothic" pitchFamily="34" charset="-128"/>
              </a:rPr>
              <a:t>Savastio</a:t>
            </a:r>
            <a:endParaRPr lang="it-IT" altLang="it-IT" sz="1200" dirty="0">
              <a:solidFill>
                <a:srgbClr val="FF0000"/>
              </a:solidFill>
              <a:latin typeface="Eras Demi ITC" panose="020B0805030504020804" pitchFamily="34" charset="0"/>
              <a:ea typeface="MS PGothic" pitchFamily="34" charset="-128"/>
            </a:endParaRPr>
          </a:p>
          <a:p>
            <a:pPr eaLnBrk="1" hangingPunct="1">
              <a:lnSpc>
                <a:spcPct val="60000"/>
              </a:lnSpc>
              <a:spcBef>
                <a:spcPct val="20000"/>
              </a:spcBef>
              <a:buFontTx/>
              <a:buNone/>
            </a:pPr>
            <a:endParaRPr lang="it-IT" altLang="it-IT" sz="1200" dirty="0">
              <a:solidFill>
                <a:srgbClr val="FF0000"/>
              </a:solidFill>
              <a:latin typeface="Eras Demi ITC" panose="020B0805030504020804" pitchFamily="34" charset="0"/>
              <a:ea typeface="MS PGothic" pitchFamily="34" charset="-128"/>
            </a:endParaRPr>
          </a:p>
          <a:p>
            <a:pPr eaLnBrk="1" hangingPunct="1">
              <a:lnSpc>
                <a:spcPct val="60000"/>
              </a:lnSpc>
              <a:spcBef>
                <a:spcPct val="20000"/>
              </a:spcBef>
              <a:buFontTx/>
              <a:buNone/>
            </a:pPr>
            <a:r>
              <a:rPr lang="it-IT" altLang="it-IT" sz="1200" dirty="0">
                <a:solidFill>
                  <a:srgbClr val="FF0000"/>
                </a:solidFill>
                <a:latin typeface="Eras Demi ITC" panose="020B0805030504020804" pitchFamily="34" charset="0"/>
                <a:ea typeface="MS PGothic" pitchFamily="34" charset="-128"/>
              </a:rPr>
              <a:t>Valentina </a:t>
            </a:r>
            <a:r>
              <a:rPr lang="it-IT" altLang="it-IT" sz="1200" dirty="0" err="1">
                <a:solidFill>
                  <a:srgbClr val="FF0000"/>
                </a:solidFill>
                <a:latin typeface="Eras Demi ITC" panose="020B0805030504020804" pitchFamily="34" charset="0"/>
                <a:ea typeface="MS PGothic" pitchFamily="34" charset="-128"/>
              </a:rPr>
              <a:t>Antoniotti</a:t>
            </a:r>
            <a:endParaRPr lang="it-IT" altLang="it-IT" sz="1200" dirty="0">
              <a:solidFill>
                <a:srgbClr val="FF0000"/>
              </a:solidFill>
              <a:latin typeface="Eras Demi ITC" panose="020B0805030504020804" pitchFamily="34" charset="0"/>
              <a:ea typeface="MS PGothic" pitchFamily="34" charset="-128"/>
            </a:endParaRPr>
          </a:p>
          <a:p>
            <a:pPr eaLnBrk="1" hangingPunct="1">
              <a:lnSpc>
                <a:spcPct val="60000"/>
              </a:lnSpc>
              <a:spcBef>
                <a:spcPct val="20000"/>
              </a:spcBef>
              <a:buFontTx/>
              <a:buNone/>
            </a:pPr>
            <a:endParaRPr lang="it-IT" altLang="it-IT" sz="1200" dirty="0">
              <a:solidFill>
                <a:srgbClr val="FF0000"/>
              </a:solidFill>
              <a:latin typeface="Eras Demi ITC" panose="020B0805030504020804" pitchFamily="34" charset="0"/>
              <a:ea typeface="MS PGothic" pitchFamily="34" charset="-128"/>
            </a:endParaRPr>
          </a:p>
          <a:p>
            <a:pPr>
              <a:lnSpc>
                <a:spcPct val="60000"/>
              </a:lnSpc>
              <a:spcBef>
                <a:spcPct val="20000"/>
              </a:spcBef>
              <a:buNone/>
            </a:pPr>
            <a:r>
              <a:rPr lang="it-IT" altLang="it-IT" sz="1200" dirty="0">
                <a:solidFill>
                  <a:srgbClr val="FF0000"/>
                </a:solidFill>
                <a:latin typeface="Eras Demi ITC" panose="020B0805030504020804" pitchFamily="34" charset="0"/>
                <a:ea typeface="MS PGothic" pitchFamily="34" charset="-128"/>
              </a:rPr>
              <a:t>Valentina </a:t>
            </a:r>
            <a:r>
              <a:rPr lang="it-IT" altLang="it-IT" sz="1200" dirty="0" err="1">
                <a:solidFill>
                  <a:srgbClr val="FF0000"/>
                </a:solidFill>
                <a:latin typeface="Eras Demi ITC" panose="020B0805030504020804" pitchFamily="34" charset="0"/>
                <a:ea typeface="MS PGothic" pitchFamily="34" charset="-128"/>
              </a:rPr>
              <a:t>Mancioppi</a:t>
            </a:r>
            <a:endParaRPr lang="it-IT" altLang="it-IT" sz="1200" dirty="0">
              <a:solidFill>
                <a:srgbClr val="FF0000"/>
              </a:solidFill>
              <a:latin typeface="Eras Demi ITC" panose="020B0805030504020804" pitchFamily="34" charset="0"/>
              <a:ea typeface="MS PGothic" pitchFamily="34" charset="-128"/>
            </a:endParaRPr>
          </a:p>
          <a:p>
            <a:pPr eaLnBrk="1" hangingPunct="1">
              <a:lnSpc>
                <a:spcPct val="60000"/>
              </a:lnSpc>
              <a:spcBef>
                <a:spcPct val="20000"/>
              </a:spcBef>
              <a:buFontTx/>
              <a:buNone/>
            </a:pPr>
            <a:endParaRPr lang="it-IT" altLang="it-IT" sz="1200" dirty="0">
              <a:solidFill>
                <a:srgbClr val="FF0000"/>
              </a:solidFill>
              <a:latin typeface="Eras Demi ITC" panose="020B0805030504020804" pitchFamily="34" charset="0"/>
              <a:ea typeface="MS PGothic" pitchFamily="34" charset="-128"/>
            </a:endParaRPr>
          </a:p>
          <a:p>
            <a:pPr eaLnBrk="1" hangingPunct="1">
              <a:lnSpc>
                <a:spcPct val="60000"/>
              </a:lnSpc>
              <a:spcBef>
                <a:spcPct val="20000"/>
              </a:spcBef>
              <a:buFontTx/>
              <a:buNone/>
            </a:pPr>
            <a:endParaRPr lang="it-IT" altLang="it-IT" sz="1200" dirty="0">
              <a:solidFill>
                <a:srgbClr val="FF0000"/>
              </a:solidFill>
              <a:latin typeface="Eras Demi ITC" panose="020B0805030504020804" pitchFamily="34" charset="0"/>
              <a:ea typeface="MS PGothic" pitchFamily="34" charset="-128"/>
            </a:endParaRPr>
          </a:p>
          <a:p>
            <a:pPr eaLnBrk="1" hangingPunct="1">
              <a:lnSpc>
                <a:spcPct val="60000"/>
              </a:lnSpc>
              <a:spcBef>
                <a:spcPct val="20000"/>
              </a:spcBef>
              <a:buFontTx/>
              <a:buNone/>
            </a:pPr>
            <a:endParaRPr lang="it-IT" altLang="it-IT" sz="1200" dirty="0">
              <a:solidFill>
                <a:srgbClr val="FF0000"/>
              </a:solidFill>
              <a:latin typeface="Eras Demi ITC" panose="020B0805030504020804" pitchFamily="34" charset="0"/>
              <a:ea typeface="MS PGothic" pitchFamily="34" charset="-128"/>
            </a:endParaRP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09383590-FF8C-4DAD-ACE0-FD27200F08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5276" y="1259626"/>
            <a:ext cx="3142704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lnSpc>
                <a:spcPct val="60000"/>
              </a:lnSpc>
              <a:spcBef>
                <a:spcPct val="20000"/>
              </a:spcBef>
              <a:buFontTx/>
              <a:buNone/>
            </a:pPr>
            <a:r>
              <a:rPr lang="it-IT" altLang="it-IT" sz="1200" dirty="0">
                <a:solidFill>
                  <a:srgbClr val="FF0000"/>
                </a:solidFill>
                <a:latin typeface="Eras Demi ITC" panose="020B0805030504020804" pitchFamily="34" charset="0"/>
                <a:ea typeface="MS PGothic" pitchFamily="34" charset="-128"/>
              </a:rPr>
              <a:t>Gianluca </a:t>
            </a:r>
            <a:r>
              <a:rPr lang="it-IT" altLang="it-IT" sz="1200" dirty="0" err="1">
                <a:solidFill>
                  <a:srgbClr val="FF0000"/>
                </a:solidFill>
                <a:latin typeface="Eras Demi ITC" panose="020B0805030504020804" pitchFamily="34" charset="0"/>
                <a:ea typeface="MS PGothic" pitchFamily="34" charset="-128"/>
              </a:rPr>
              <a:t>Aimaretti</a:t>
            </a:r>
            <a:endParaRPr lang="it-IT" altLang="it-IT" sz="1200" dirty="0">
              <a:solidFill>
                <a:srgbClr val="FF0000"/>
              </a:solidFill>
              <a:latin typeface="Eras Demi ITC" panose="020B0805030504020804" pitchFamily="34" charset="0"/>
              <a:ea typeface="MS PGothic" pitchFamily="34" charset="-128"/>
            </a:endParaRPr>
          </a:p>
          <a:p>
            <a:pPr algn="r" eaLnBrk="1" hangingPunct="1">
              <a:lnSpc>
                <a:spcPct val="60000"/>
              </a:lnSpc>
              <a:spcBef>
                <a:spcPct val="20000"/>
              </a:spcBef>
              <a:buFontTx/>
              <a:buNone/>
            </a:pPr>
            <a:endParaRPr lang="it-IT" altLang="it-IT" sz="1200" dirty="0">
              <a:solidFill>
                <a:srgbClr val="FF0000"/>
              </a:solidFill>
              <a:latin typeface="Eras Demi ITC" panose="020B0805030504020804" pitchFamily="34" charset="0"/>
              <a:ea typeface="MS PGothic" pitchFamily="34" charset="-128"/>
            </a:endParaRPr>
          </a:p>
          <a:p>
            <a:pPr algn="r" eaLnBrk="1" hangingPunct="1">
              <a:lnSpc>
                <a:spcPct val="60000"/>
              </a:lnSpc>
              <a:spcBef>
                <a:spcPct val="20000"/>
              </a:spcBef>
              <a:buFontTx/>
              <a:buNone/>
            </a:pPr>
            <a:r>
              <a:rPr lang="it-IT" altLang="it-IT" sz="1200" dirty="0">
                <a:solidFill>
                  <a:srgbClr val="FF0000"/>
                </a:solidFill>
                <a:latin typeface="Eras Demi ITC" panose="020B0805030504020804" pitchFamily="34" charset="0"/>
                <a:ea typeface="MS PGothic" pitchFamily="34" charset="-128"/>
              </a:rPr>
              <a:t>Marina Caputo</a:t>
            </a:r>
          </a:p>
          <a:p>
            <a:pPr algn="r">
              <a:lnSpc>
                <a:spcPct val="60000"/>
              </a:lnSpc>
              <a:spcBef>
                <a:spcPct val="20000"/>
              </a:spcBef>
              <a:buNone/>
            </a:pPr>
            <a:r>
              <a:rPr lang="it-IT" altLang="it-IT" sz="1200" dirty="0">
                <a:solidFill>
                  <a:srgbClr val="FF0000"/>
                </a:solidFill>
                <a:latin typeface="Eras Demi ITC" panose="020B0805030504020804" pitchFamily="34" charset="0"/>
                <a:ea typeface="MS PGothic" pitchFamily="34" charset="-128"/>
              </a:rPr>
              <a:t>Tommaso Daffara</a:t>
            </a:r>
          </a:p>
          <a:p>
            <a:pPr algn="r">
              <a:lnSpc>
                <a:spcPct val="60000"/>
              </a:lnSpc>
              <a:spcBef>
                <a:spcPct val="20000"/>
              </a:spcBef>
              <a:buNone/>
            </a:pPr>
            <a:r>
              <a:rPr lang="it-IT" altLang="it-IT" sz="1200" dirty="0">
                <a:solidFill>
                  <a:srgbClr val="FF0000"/>
                </a:solidFill>
                <a:latin typeface="Eras Demi ITC" panose="020B0805030504020804" pitchFamily="34" charset="0"/>
                <a:ea typeface="MS PGothic" pitchFamily="34" charset="-128"/>
              </a:rPr>
              <a:t>Alice Ferrero</a:t>
            </a:r>
          </a:p>
          <a:p>
            <a:pPr algn="r" eaLnBrk="1" hangingPunct="1">
              <a:lnSpc>
                <a:spcPct val="60000"/>
              </a:lnSpc>
              <a:spcBef>
                <a:spcPct val="20000"/>
              </a:spcBef>
              <a:buFontTx/>
              <a:buNone/>
            </a:pPr>
            <a:r>
              <a:rPr lang="it-IT" altLang="it-IT" sz="1200" dirty="0">
                <a:solidFill>
                  <a:srgbClr val="FF0000"/>
                </a:solidFill>
                <a:latin typeface="Eras Demi ITC" panose="020B0805030504020804" pitchFamily="34" charset="0"/>
                <a:ea typeface="MS PGothic" pitchFamily="34" charset="-128"/>
              </a:rPr>
              <a:t>Paolo Marzullo</a:t>
            </a:r>
          </a:p>
          <a:p>
            <a:pPr algn="r" eaLnBrk="1" hangingPunct="1">
              <a:lnSpc>
                <a:spcPct val="60000"/>
              </a:lnSpc>
              <a:spcBef>
                <a:spcPct val="20000"/>
              </a:spcBef>
              <a:buFontTx/>
              <a:buNone/>
            </a:pPr>
            <a:r>
              <a:rPr lang="it-IT" altLang="it-IT" sz="1200" dirty="0">
                <a:solidFill>
                  <a:srgbClr val="FF0000"/>
                </a:solidFill>
                <a:latin typeface="Eras Demi ITC" panose="020B0805030504020804" pitchFamily="34" charset="0"/>
                <a:ea typeface="MS PGothic" pitchFamily="34" charset="-128"/>
              </a:rPr>
              <a:t>Grazia Mauri</a:t>
            </a:r>
          </a:p>
          <a:p>
            <a:pPr algn="r">
              <a:lnSpc>
                <a:spcPct val="60000"/>
              </a:lnSpc>
              <a:spcBef>
                <a:spcPct val="20000"/>
              </a:spcBef>
              <a:buNone/>
            </a:pPr>
            <a:r>
              <a:rPr lang="it-IT" altLang="it-IT" sz="1200" dirty="0">
                <a:solidFill>
                  <a:srgbClr val="FF0000"/>
                </a:solidFill>
                <a:latin typeface="Eras Demi ITC" panose="020B0805030504020804" pitchFamily="34" charset="0"/>
                <a:ea typeface="MS PGothic" pitchFamily="34" charset="-128"/>
              </a:rPr>
              <a:t>Maria Teresa </a:t>
            </a:r>
            <a:r>
              <a:rPr lang="it-IT" altLang="it-IT" sz="1200" dirty="0" err="1">
                <a:solidFill>
                  <a:srgbClr val="FF0000"/>
                </a:solidFill>
                <a:latin typeface="Eras Demi ITC" panose="020B0805030504020804" pitchFamily="34" charset="0"/>
                <a:ea typeface="MS PGothic" pitchFamily="34" charset="-128"/>
              </a:rPr>
              <a:t>Samà</a:t>
            </a:r>
            <a:endParaRPr lang="it-IT" altLang="it-IT" sz="1200" dirty="0">
              <a:solidFill>
                <a:srgbClr val="FF0000"/>
              </a:solidFill>
              <a:latin typeface="Eras Demi ITC" panose="020B0805030504020804" pitchFamily="34" charset="0"/>
              <a:ea typeface="MS PGothic" pitchFamily="34" charset="-128"/>
            </a:endParaRPr>
          </a:p>
          <a:p>
            <a:pPr algn="r">
              <a:lnSpc>
                <a:spcPct val="60000"/>
              </a:lnSpc>
              <a:spcBef>
                <a:spcPct val="20000"/>
              </a:spcBef>
              <a:buNone/>
            </a:pPr>
            <a:r>
              <a:rPr lang="it-IT" altLang="it-IT" sz="1200" dirty="0">
                <a:solidFill>
                  <a:srgbClr val="FF0000"/>
                </a:solidFill>
                <a:latin typeface="Eras Demi ITC" panose="020B0805030504020804" pitchFamily="34" charset="0"/>
                <a:ea typeface="MS PGothic" pitchFamily="34" charset="-128"/>
              </a:rPr>
              <a:t>Marco </a:t>
            </a:r>
            <a:r>
              <a:rPr lang="it-IT" altLang="it-IT" sz="1200" dirty="0" err="1">
                <a:solidFill>
                  <a:srgbClr val="FF0000"/>
                </a:solidFill>
                <a:latin typeface="Eras Demi ITC" panose="020B0805030504020804" pitchFamily="34" charset="0"/>
                <a:ea typeface="MS PGothic" pitchFamily="34" charset="-128"/>
              </a:rPr>
              <a:t>Zavattaro</a:t>
            </a:r>
            <a:endParaRPr lang="it-IT" altLang="it-IT" sz="1200" dirty="0">
              <a:solidFill>
                <a:srgbClr val="FF0000"/>
              </a:solidFill>
              <a:latin typeface="Eras Demi ITC" panose="020B0805030504020804" pitchFamily="34" charset="0"/>
              <a:ea typeface="MS PGothic" pitchFamily="34" charset="-128"/>
            </a:endParaRPr>
          </a:p>
          <a:p>
            <a:pPr algn="r" eaLnBrk="1" hangingPunct="1">
              <a:lnSpc>
                <a:spcPct val="60000"/>
              </a:lnSpc>
              <a:spcBef>
                <a:spcPct val="20000"/>
              </a:spcBef>
              <a:buFontTx/>
              <a:buNone/>
            </a:pPr>
            <a:endParaRPr lang="it-IT" altLang="it-IT" sz="1200" dirty="0">
              <a:solidFill>
                <a:srgbClr val="FF0000"/>
              </a:solidFill>
              <a:latin typeface="Eras Demi ITC" panose="020B0805030504020804" pitchFamily="34" charset="0"/>
              <a:ea typeface="MS PGothic" pitchFamily="34" charset="-128"/>
            </a:endParaRPr>
          </a:p>
          <a:p>
            <a:pPr algn="r">
              <a:lnSpc>
                <a:spcPct val="60000"/>
              </a:lnSpc>
              <a:spcBef>
                <a:spcPct val="20000"/>
              </a:spcBef>
              <a:buNone/>
            </a:pPr>
            <a:r>
              <a:rPr lang="it-IT" altLang="it-IT" sz="1200" dirty="0">
                <a:solidFill>
                  <a:srgbClr val="FF0000"/>
                </a:solidFill>
                <a:latin typeface="Eras Demi ITC" panose="020B0805030504020804" pitchFamily="34" charset="0"/>
                <a:ea typeface="MS PGothic" pitchFamily="34" charset="-128"/>
              </a:rPr>
              <a:t>Leonardo </a:t>
            </a:r>
            <a:r>
              <a:rPr lang="it-IT" altLang="it-IT" sz="1200" dirty="0" err="1">
                <a:solidFill>
                  <a:srgbClr val="FF0000"/>
                </a:solidFill>
                <a:latin typeface="Eras Demi ITC" panose="020B0805030504020804" pitchFamily="34" charset="0"/>
                <a:ea typeface="MS PGothic" pitchFamily="34" charset="-128"/>
              </a:rPr>
              <a:t>Bighetti</a:t>
            </a:r>
            <a:endParaRPr lang="it-IT" altLang="it-IT" sz="1200" dirty="0">
              <a:solidFill>
                <a:srgbClr val="FF0000"/>
              </a:solidFill>
              <a:latin typeface="Eras Demi ITC" panose="020B0805030504020804" pitchFamily="34" charset="0"/>
              <a:ea typeface="MS PGothic" pitchFamily="34" charset="-128"/>
            </a:endParaRPr>
          </a:p>
          <a:p>
            <a:pPr algn="r">
              <a:lnSpc>
                <a:spcPct val="60000"/>
              </a:lnSpc>
              <a:spcBef>
                <a:spcPct val="20000"/>
              </a:spcBef>
              <a:buNone/>
            </a:pPr>
            <a:r>
              <a:rPr lang="it-IT" altLang="it-IT" sz="1200" dirty="0">
                <a:solidFill>
                  <a:srgbClr val="FF0000"/>
                </a:solidFill>
                <a:latin typeface="Eras Demi ITC" panose="020B0805030504020804" pitchFamily="34" charset="0"/>
                <a:ea typeface="MS PGothic" pitchFamily="34" charset="-128"/>
              </a:rPr>
              <a:t>Beatrice </a:t>
            </a:r>
            <a:r>
              <a:rPr lang="it-IT" altLang="it-IT" sz="1200" dirty="0" err="1">
                <a:solidFill>
                  <a:srgbClr val="FF0000"/>
                </a:solidFill>
                <a:latin typeface="Eras Demi ITC" panose="020B0805030504020804" pitchFamily="34" charset="0"/>
                <a:ea typeface="MS PGothic" pitchFamily="34" charset="-128"/>
              </a:rPr>
              <a:t>Cavigiolo</a:t>
            </a:r>
            <a:endParaRPr lang="it-IT" altLang="it-IT" sz="1200" dirty="0">
              <a:solidFill>
                <a:srgbClr val="FF0000"/>
              </a:solidFill>
              <a:latin typeface="Eras Demi ITC" panose="020B0805030504020804" pitchFamily="34" charset="0"/>
              <a:ea typeface="MS PGothic" pitchFamily="34" charset="-128"/>
            </a:endParaRPr>
          </a:p>
          <a:p>
            <a:pPr algn="r">
              <a:lnSpc>
                <a:spcPct val="60000"/>
              </a:lnSpc>
              <a:spcBef>
                <a:spcPct val="20000"/>
              </a:spcBef>
              <a:buNone/>
            </a:pPr>
            <a:r>
              <a:rPr lang="it-IT" altLang="it-IT" sz="1200" dirty="0">
                <a:solidFill>
                  <a:srgbClr val="FF0000"/>
                </a:solidFill>
                <a:latin typeface="Eras Demi ITC" panose="020B0805030504020804" pitchFamily="34" charset="0"/>
                <a:ea typeface="MS PGothic" pitchFamily="34" charset="-128"/>
              </a:rPr>
              <a:t>Samuele Costelli</a:t>
            </a:r>
          </a:p>
          <a:p>
            <a:pPr algn="r">
              <a:lnSpc>
                <a:spcPct val="60000"/>
              </a:lnSpc>
              <a:spcBef>
                <a:spcPct val="20000"/>
              </a:spcBef>
              <a:buNone/>
            </a:pPr>
            <a:r>
              <a:rPr lang="it-IT" altLang="it-IT" sz="1200" dirty="0">
                <a:solidFill>
                  <a:srgbClr val="FF0000"/>
                </a:solidFill>
                <a:latin typeface="Eras Demi ITC" panose="020B0805030504020804" pitchFamily="34" charset="0"/>
                <a:ea typeface="MS PGothic" pitchFamily="34" charset="-128"/>
              </a:rPr>
              <a:t>Martina </a:t>
            </a:r>
            <a:r>
              <a:rPr lang="it-IT" altLang="it-IT" sz="1200" dirty="0" err="1">
                <a:solidFill>
                  <a:srgbClr val="FF0000"/>
                </a:solidFill>
                <a:latin typeface="Eras Demi ITC" panose="020B0805030504020804" pitchFamily="34" charset="0"/>
                <a:ea typeface="MS PGothic" pitchFamily="34" charset="-128"/>
              </a:rPr>
              <a:t>Borrini</a:t>
            </a:r>
            <a:endParaRPr lang="it-IT" altLang="it-IT" sz="1200" dirty="0">
              <a:solidFill>
                <a:srgbClr val="FF0000"/>
              </a:solidFill>
              <a:latin typeface="Eras Demi ITC" panose="020B0805030504020804" pitchFamily="34" charset="0"/>
              <a:ea typeface="MS PGothic" pitchFamily="34" charset="-128"/>
            </a:endParaRPr>
          </a:p>
          <a:p>
            <a:pPr algn="r">
              <a:lnSpc>
                <a:spcPct val="60000"/>
              </a:lnSpc>
              <a:spcBef>
                <a:spcPct val="20000"/>
              </a:spcBef>
              <a:buNone/>
            </a:pPr>
            <a:r>
              <a:rPr lang="it-IT" altLang="it-IT" sz="1200" dirty="0">
                <a:solidFill>
                  <a:srgbClr val="FF0000"/>
                </a:solidFill>
                <a:latin typeface="Eras Demi ITC" panose="020B0805030504020804" pitchFamily="34" charset="0"/>
                <a:ea typeface="MS PGothic" pitchFamily="34" charset="-128"/>
              </a:rPr>
              <a:t>Giuliana Di Gesù</a:t>
            </a:r>
          </a:p>
          <a:p>
            <a:pPr algn="r" eaLnBrk="1" hangingPunct="1">
              <a:lnSpc>
                <a:spcPct val="60000"/>
              </a:lnSpc>
              <a:spcBef>
                <a:spcPct val="20000"/>
              </a:spcBef>
              <a:buFontTx/>
              <a:buNone/>
            </a:pPr>
            <a:r>
              <a:rPr lang="it-IT" altLang="it-IT" sz="1200" dirty="0">
                <a:solidFill>
                  <a:srgbClr val="FF0000"/>
                </a:solidFill>
                <a:latin typeface="Eras Demi ITC" panose="020B0805030504020804" pitchFamily="34" charset="0"/>
                <a:ea typeface="MS PGothic" pitchFamily="34" charset="-128"/>
              </a:rPr>
              <a:t>Giulia Marsan</a:t>
            </a:r>
          </a:p>
          <a:p>
            <a:pPr algn="r" eaLnBrk="1" hangingPunct="1">
              <a:lnSpc>
                <a:spcPct val="60000"/>
              </a:lnSpc>
              <a:spcBef>
                <a:spcPct val="20000"/>
              </a:spcBef>
              <a:buFontTx/>
              <a:buNone/>
            </a:pPr>
            <a:r>
              <a:rPr lang="it-IT" altLang="it-IT" sz="1200" dirty="0">
                <a:solidFill>
                  <a:srgbClr val="FF0000"/>
                </a:solidFill>
                <a:latin typeface="Eras Demi ITC" panose="020B0805030504020804" pitchFamily="34" charset="0"/>
                <a:ea typeface="MS PGothic" pitchFamily="34" charset="-128"/>
              </a:rPr>
              <a:t>Chiara Mele</a:t>
            </a:r>
          </a:p>
          <a:p>
            <a:pPr algn="r" eaLnBrk="1" hangingPunct="1">
              <a:lnSpc>
                <a:spcPct val="60000"/>
              </a:lnSpc>
              <a:spcBef>
                <a:spcPct val="20000"/>
              </a:spcBef>
              <a:buFontTx/>
              <a:buNone/>
            </a:pPr>
            <a:r>
              <a:rPr lang="it-IT" altLang="it-IT" sz="1200" dirty="0">
                <a:solidFill>
                  <a:srgbClr val="FF0000"/>
                </a:solidFill>
                <a:latin typeface="Eras Demi ITC" panose="020B0805030504020804" pitchFamily="34" charset="0"/>
                <a:ea typeface="MS PGothic" pitchFamily="34" charset="-128"/>
              </a:rPr>
              <a:t>Edoardo M. </a:t>
            </a:r>
            <a:r>
              <a:rPr lang="it-IT" altLang="it-IT" sz="1200" dirty="0" err="1">
                <a:solidFill>
                  <a:srgbClr val="FF0000"/>
                </a:solidFill>
                <a:latin typeface="Eras Demi ITC" panose="020B0805030504020804" pitchFamily="34" charset="0"/>
                <a:ea typeface="MS PGothic" pitchFamily="34" charset="-128"/>
              </a:rPr>
              <a:t>Mollero</a:t>
            </a:r>
            <a:endParaRPr lang="it-IT" altLang="it-IT" sz="1200" dirty="0">
              <a:solidFill>
                <a:srgbClr val="FF0000"/>
              </a:solidFill>
              <a:latin typeface="Eras Demi ITC" panose="020B0805030504020804" pitchFamily="34" charset="0"/>
              <a:ea typeface="MS PGothic" pitchFamily="34" charset="-128"/>
            </a:endParaRPr>
          </a:p>
          <a:p>
            <a:pPr algn="r" eaLnBrk="1" hangingPunct="1">
              <a:lnSpc>
                <a:spcPct val="60000"/>
              </a:lnSpc>
              <a:spcBef>
                <a:spcPct val="20000"/>
              </a:spcBef>
              <a:buFontTx/>
              <a:buNone/>
            </a:pPr>
            <a:r>
              <a:rPr lang="it-IT" altLang="it-IT" sz="1200" dirty="0">
                <a:solidFill>
                  <a:srgbClr val="FF0000"/>
                </a:solidFill>
                <a:latin typeface="Eras Demi ITC" panose="020B0805030504020804" pitchFamily="34" charset="0"/>
                <a:ea typeface="MS PGothic" pitchFamily="34" charset="-128"/>
              </a:rPr>
              <a:t>Rosa Pitino</a:t>
            </a:r>
          </a:p>
          <a:p>
            <a:pPr algn="r" eaLnBrk="1" hangingPunct="1">
              <a:lnSpc>
                <a:spcPct val="60000"/>
              </a:lnSpc>
              <a:spcBef>
                <a:spcPct val="20000"/>
              </a:spcBef>
              <a:buFontTx/>
              <a:buNone/>
            </a:pPr>
            <a:r>
              <a:rPr lang="it-IT" altLang="it-IT" sz="1200" dirty="0">
                <a:solidFill>
                  <a:srgbClr val="FF0000"/>
                </a:solidFill>
                <a:latin typeface="Eras Demi ITC" panose="020B0805030504020804" pitchFamily="34" charset="0"/>
                <a:ea typeface="MS PGothic" pitchFamily="34" charset="-128"/>
              </a:rPr>
              <a:t>Francesca </a:t>
            </a:r>
            <a:r>
              <a:rPr lang="it-IT" altLang="it-IT" sz="1200" dirty="0" err="1">
                <a:solidFill>
                  <a:srgbClr val="FF0000"/>
                </a:solidFill>
                <a:latin typeface="Eras Demi ITC" panose="020B0805030504020804" pitchFamily="34" charset="0"/>
                <a:ea typeface="MS PGothic" pitchFamily="34" charset="-128"/>
              </a:rPr>
              <a:t>Pizzolitto</a:t>
            </a:r>
            <a:endParaRPr lang="it-IT" altLang="it-IT" sz="1200" dirty="0">
              <a:solidFill>
                <a:srgbClr val="FF0000"/>
              </a:solidFill>
              <a:latin typeface="Eras Demi ITC" panose="020B0805030504020804" pitchFamily="34" charset="0"/>
              <a:ea typeface="MS PGothic" pitchFamily="34" charset="-128"/>
            </a:endParaRPr>
          </a:p>
          <a:p>
            <a:pPr algn="r" eaLnBrk="1" hangingPunct="1">
              <a:lnSpc>
                <a:spcPct val="60000"/>
              </a:lnSpc>
              <a:spcBef>
                <a:spcPct val="20000"/>
              </a:spcBef>
              <a:buFontTx/>
              <a:buNone/>
            </a:pPr>
            <a:r>
              <a:rPr lang="it-IT" altLang="it-IT" sz="1200" dirty="0">
                <a:solidFill>
                  <a:srgbClr val="FF0000"/>
                </a:solidFill>
                <a:latin typeface="Eras Demi ITC" panose="020B0805030504020804" pitchFamily="34" charset="0"/>
                <a:ea typeface="MS PGothic" pitchFamily="34" charset="-128"/>
              </a:rPr>
              <a:t>Martina </a:t>
            </a:r>
            <a:r>
              <a:rPr lang="it-IT" altLang="it-IT" sz="1200" dirty="0" err="1">
                <a:solidFill>
                  <a:srgbClr val="FF0000"/>
                </a:solidFill>
                <a:latin typeface="Eras Demi ITC" panose="020B0805030504020804" pitchFamily="34" charset="0"/>
                <a:ea typeface="MS PGothic" pitchFamily="34" charset="-128"/>
              </a:rPr>
              <a:t>Romanisio</a:t>
            </a:r>
            <a:endParaRPr lang="it-IT" altLang="it-IT" sz="1200" dirty="0">
              <a:solidFill>
                <a:srgbClr val="FF0000"/>
              </a:solidFill>
              <a:latin typeface="Eras Demi ITC" panose="020B0805030504020804" pitchFamily="34" charset="0"/>
              <a:ea typeface="MS PGothic" pitchFamily="34" charset="-128"/>
            </a:endParaRPr>
          </a:p>
          <a:p>
            <a:pPr algn="r" eaLnBrk="1" hangingPunct="1">
              <a:lnSpc>
                <a:spcPct val="60000"/>
              </a:lnSpc>
              <a:spcBef>
                <a:spcPct val="20000"/>
              </a:spcBef>
              <a:buFontTx/>
              <a:buNone/>
            </a:pPr>
            <a:r>
              <a:rPr lang="it-IT" altLang="it-IT" sz="1200" dirty="0">
                <a:solidFill>
                  <a:srgbClr val="FF0000"/>
                </a:solidFill>
                <a:latin typeface="Eras Demi ITC" panose="020B0805030504020804" pitchFamily="34" charset="0"/>
                <a:ea typeface="MS PGothic" pitchFamily="34" charset="-128"/>
              </a:rPr>
              <a:t>Sara </a:t>
            </a:r>
            <a:r>
              <a:rPr lang="it-IT" altLang="it-IT" sz="1200" dirty="0" err="1">
                <a:solidFill>
                  <a:srgbClr val="FF0000"/>
                </a:solidFill>
                <a:latin typeface="Eras Demi ITC" panose="020B0805030504020804" pitchFamily="34" charset="0"/>
                <a:ea typeface="MS PGothic" pitchFamily="34" charset="-128"/>
              </a:rPr>
              <a:t>Sturnia</a:t>
            </a:r>
            <a:endParaRPr lang="it-IT" altLang="it-IT" sz="1200" dirty="0">
              <a:solidFill>
                <a:srgbClr val="FF0000"/>
              </a:solidFill>
              <a:latin typeface="Eras Demi ITC" panose="020B0805030504020804" pitchFamily="34" charset="0"/>
              <a:ea typeface="MS PGothic" pitchFamily="34" charset="-128"/>
            </a:endParaRPr>
          </a:p>
          <a:p>
            <a:pPr algn="r" eaLnBrk="1" hangingPunct="1">
              <a:lnSpc>
                <a:spcPct val="60000"/>
              </a:lnSpc>
              <a:spcBef>
                <a:spcPct val="20000"/>
              </a:spcBef>
              <a:buFontTx/>
              <a:buNone/>
            </a:pPr>
            <a:r>
              <a:rPr lang="it-IT" altLang="it-IT" sz="1200" dirty="0">
                <a:solidFill>
                  <a:srgbClr val="FF0000"/>
                </a:solidFill>
                <a:latin typeface="Eras Demi ITC" panose="020B0805030504020804" pitchFamily="34" charset="0"/>
                <a:ea typeface="MS PGothic" pitchFamily="34" charset="-128"/>
              </a:rPr>
              <a:t>Davide Vimercati</a:t>
            </a:r>
          </a:p>
          <a:p>
            <a:pPr algn="r">
              <a:lnSpc>
                <a:spcPct val="60000"/>
              </a:lnSpc>
              <a:spcBef>
                <a:spcPct val="20000"/>
              </a:spcBef>
              <a:buNone/>
            </a:pPr>
            <a:endParaRPr lang="it-IT" altLang="it-IT" sz="1200" dirty="0">
              <a:solidFill>
                <a:srgbClr val="FF0000"/>
              </a:solidFill>
              <a:latin typeface="Eras Demi ITC" panose="020B0805030504020804" pitchFamily="34" charset="0"/>
              <a:ea typeface="MS PGothic" pitchFamily="34" charset="-128"/>
            </a:endParaRPr>
          </a:p>
          <a:p>
            <a:pPr algn="r">
              <a:lnSpc>
                <a:spcPct val="60000"/>
              </a:lnSpc>
              <a:spcBef>
                <a:spcPct val="20000"/>
              </a:spcBef>
              <a:buNone/>
            </a:pPr>
            <a:r>
              <a:rPr lang="it-IT" altLang="it-IT" sz="1200" dirty="0">
                <a:solidFill>
                  <a:srgbClr val="FF0000"/>
                </a:solidFill>
                <a:latin typeface="Eras Demi ITC" panose="020B0805030504020804" pitchFamily="34" charset="0"/>
                <a:ea typeface="MS PGothic" pitchFamily="34" charset="-128"/>
              </a:rPr>
              <a:t>Alessandro </a:t>
            </a:r>
            <a:r>
              <a:rPr lang="it-IT" altLang="it-IT" sz="1200" dirty="0" err="1">
                <a:solidFill>
                  <a:srgbClr val="FF0000"/>
                </a:solidFill>
                <a:latin typeface="Eras Demi ITC" panose="020B0805030504020804" pitchFamily="34" charset="0"/>
                <a:ea typeface="MS PGothic" pitchFamily="34" charset="-128"/>
              </a:rPr>
              <a:t>Antonioli</a:t>
            </a:r>
            <a:endParaRPr lang="it-IT" altLang="it-IT" sz="1200" dirty="0">
              <a:solidFill>
                <a:srgbClr val="FF0000"/>
              </a:solidFill>
              <a:latin typeface="Eras Demi ITC" panose="020B0805030504020804" pitchFamily="34" charset="0"/>
              <a:ea typeface="MS PGothic" pitchFamily="34" charset="-128"/>
            </a:endParaRPr>
          </a:p>
          <a:p>
            <a:pPr algn="r">
              <a:lnSpc>
                <a:spcPct val="60000"/>
              </a:lnSpc>
              <a:spcBef>
                <a:spcPct val="20000"/>
              </a:spcBef>
              <a:buNone/>
            </a:pPr>
            <a:r>
              <a:rPr lang="it-IT" altLang="it-IT" sz="1200" dirty="0">
                <a:solidFill>
                  <a:srgbClr val="FF0000"/>
                </a:solidFill>
                <a:latin typeface="Eras Demi ITC" panose="020B0805030504020804" pitchFamily="34" charset="0"/>
                <a:ea typeface="MS PGothic" pitchFamily="34" charset="-128"/>
              </a:rPr>
              <a:t>Jessica Baima</a:t>
            </a:r>
          </a:p>
          <a:p>
            <a:pPr algn="r">
              <a:lnSpc>
                <a:spcPct val="60000"/>
              </a:lnSpc>
              <a:spcBef>
                <a:spcPct val="20000"/>
              </a:spcBef>
              <a:buNone/>
            </a:pPr>
            <a:r>
              <a:rPr lang="it-IT" altLang="it-IT" sz="1200" dirty="0">
                <a:solidFill>
                  <a:srgbClr val="FF0000"/>
                </a:solidFill>
                <a:latin typeface="Eras Demi ITC" panose="020B0805030504020804" pitchFamily="34" charset="0"/>
                <a:ea typeface="MS PGothic" pitchFamily="34" charset="-128"/>
              </a:rPr>
              <a:t>Daniele Spadaccini</a:t>
            </a:r>
          </a:p>
          <a:p>
            <a:pPr algn="r">
              <a:lnSpc>
                <a:spcPct val="60000"/>
              </a:lnSpc>
              <a:spcBef>
                <a:spcPct val="20000"/>
              </a:spcBef>
              <a:buNone/>
            </a:pPr>
            <a:r>
              <a:rPr lang="it-IT" altLang="it-IT" sz="1200" dirty="0">
                <a:solidFill>
                  <a:srgbClr val="FF0000"/>
                </a:solidFill>
                <a:latin typeface="Eras Demi ITC" panose="020B0805030504020804" pitchFamily="34" charset="0"/>
                <a:ea typeface="MS PGothic" pitchFamily="34" charset="-128"/>
              </a:rPr>
              <a:t>Sabrina Tini</a:t>
            </a:r>
          </a:p>
          <a:p>
            <a:pPr algn="r" eaLnBrk="1" hangingPunct="1">
              <a:lnSpc>
                <a:spcPct val="60000"/>
              </a:lnSpc>
              <a:spcBef>
                <a:spcPct val="20000"/>
              </a:spcBef>
              <a:buFontTx/>
              <a:buNone/>
            </a:pPr>
            <a:endParaRPr lang="it-IT" altLang="it-IT" sz="1200" dirty="0">
              <a:solidFill>
                <a:srgbClr val="FF0000"/>
              </a:solidFill>
              <a:latin typeface="Eras Demi ITC" panose="020B0805030504020804" pitchFamily="34" charset="0"/>
              <a:ea typeface="MS PGothic" pitchFamily="34" charset="-128"/>
            </a:endParaRPr>
          </a:p>
          <a:p>
            <a:pPr algn="r" eaLnBrk="1" hangingPunct="1">
              <a:lnSpc>
                <a:spcPct val="60000"/>
              </a:lnSpc>
              <a:spcBef>
                <a:spcPct val="20000"/>
              </a:spcBef>
              <a:buFontTx/>
              <a:buNone/>
            </a:pPr>
            <a:endParaRPr lang="it-IT" altLang="it-IT" sz="1200" dirty="0">
              <a:solidFill>
                <a:srgbClr val="FF0000"/>
              </a:solidFill>
              <a:latin typeface="Eras Demi ITC" panose="020B0805030504020804" pitchFamily="34" charset="0"/>
              <a:ea typeface="MS PGothic" pitchFamily="34" charset="-128"/>
            </a:endParaRPr>
          </a:p>
          <a:p>
            <a:pPr algn="r">
              <a:lnSpc>
                <a:spcPct val="60000"/>
              </a:lnSpc>
              <a:spcBef>
                <a:spcPct val="20000"/>
              </a:spcBef>
              <a:buNone/>
            </a:pPr>
            <a:endParaRPr lang="it-IT" altLang="it-IT" sz="1200" dirty="0">
              <a:solidFill>
                <a:srgbClr val="FF0000"/>
              </a:solidFill>
              <a:latin typeface="Eras Demi ITC" panose="020B0805030504020804" pitchFamily="34" charset="0"/>
              <a:ea typeface="MS PGothic" pitchFamily="34" charset="-128"/>
            </a:endParaRPr>
          </a:p>
          <a:p>
            <a:pPr algn="r" eaLnBrk="1" hangingPunct="1">
              <a:lnSpc>
                <a:spcPct val="60000"/>
              </a:lnSpc>
              <a:spcBef>
                <a:spcPct val="20000"/>
              </a:spcBef>
              <a:buFontTx/>
              <a:buNone/>
            </a:pPr>
            <a:endParaRPr lang="it-IT" altLang="it-IT" sz="1200" dirty="0">
              <a:solidFill>
                <a:srgbClr val="FF0000"/>
              </a:solidFill>
              <a:latin typeface="Eras Demi ITC" panose="020B0805030504020804" pitchFamily="34" charset="0"/>
              <a:ea typeface="MS PGothic" pitchFamily="34" charset="-128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B00B360-CB4D-4853-BD6E-C4DB5C4A4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000" y="698640"/>
            <a:ext cx="29284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200" b="1" dirty="0">
                <a:solidFill>
                  <a:srgbClr val="000066"/>
                </a:solidFill>
                <a:latin typeface="Eras Demi ITC" panose="020B0805030504020804" pitchFamily="34" charset="0"/>
                <a:ea typeface="MS PGothic" pitchFamily="34" charset="-128"/>
              </a:rPr>
              <a:t>Divisione di Pediatria,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200" b="1" i="1" dirty="0">
                <a:solidFill>
                  <a:srgbClr val="000066"/>
                </a:solidFill>
                <a:latin typeface="Eras Demi ITC" panose="020B0805030504020804" pitchFamily="34" charset="0"/>
                <a:ea typeface="MS PGothic" pitchFamily="34" charset="-128"/>
              </a:rPr>
              <a:t>Dipartimento di Scienze della Salute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200" b="1" dirty="0">
                <a:solidFill>
                  <a:srgbClr val="000066"/>
                </a:solidFill>
                <a:latin typeface="Eras Demi ITC" panose="020B0805030504020804" pitchFamily="34" charset="0"/>
                <a:ea typeface="MS PGothic" pitchFamily="34" charset="-128"/>
              </a:rPr>
              <a:t>UPO, Novara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9C940BC-32E6-43E1-853E-EB0F5E077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9296" y="296644"/>
            <a:ext cx="314270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400" b="1" dirty="0">
                <a:solidFill>
                  <a:srgbClr val="000066"/>
                </a:solidFill>
                <a:latin typeface="Abadi" panose="020B0604020104020204" pitchFamily="34" charset="0"/>
                <a:ea typeface="MS PGothic" pitchFamily="34" charset="-128"/>
              </a:rPr>
              <a:t>Endocrinologia, </a:t>
            </a: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400" b="1" i="1" dirty="0">
                <a:solidFill>
                  <a:srgbClr val="000066"/>
                </a:solidFill>
                <a:latin typeface="Abadi" panose="020B0604020104020204" pitchFamily="34" charset="0"/>
                <a:ea typeface="MS PGothic" pitchFamily="34" charset="-128"/>
              </a:rPr>
              <a:t>Dipartimento di Medicina Traslazionale</a:t>
            </a: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400" b="1" dirty="0">
                <a:solidFill>
                  <a:srgbClr val="000066"/>
                </a:solidFill>
                <a:latin typeface="Abadi" panose="020B0604020104020204" pitchFamily="34" charset="0"/>
                <a:ea typeface="MS PGothic" pitchFamily="34" charset="-128"/>
              </a:rPr>
              <a:t>UPO, Novara</a:t>
            </a:r>
          </a:p>
        </p:txBody>
      </p:sp>
      <p:pic>
        <p:nvPicPr>
          <p:cNvPr id="12" name="Picture 4" descr="https://encrypted-tbn0.gstatic.com/images?q=tbn:ANd9GcS0Ul9Nb0FuLc9eApwP6ZUf2EnD2znxAunWtgKPg3m46S6NsHbz3Kp4QsR2">
            <a:extLst>
              <a:ext uri="{FF2B5EF4-FFF2-40B4-BE49-F238E27FC236}">
                <a16:creationId xmlns:a16="http://schemas.microsoft.com/office/drawing/2014/main" id="{040D99E0-7484-4165-A163-A8DFCA0A6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38694" y="341362"/>
            <a:ext cx="2657429" cy="165621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3">
            <a:extLst>
              <a:ext uri="{FF2B5EF4-FFF2-40B4-BE49-F238E27FC236}">
                <a16:creationId xmlns:a16="http://schemas.microsoft.com/office/drawing/2014/main" id="{62EAB353-BA60-4E3F-8754-16CC16A60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27" y="3783102"/>
            <a:ext cx="3142704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20000"/>
              </a:spcBef>
              <a:buFontTx/>
              <a:buNone/>
            </a:pPr>
            <a:r>
              <a:rPr lang="it-IT" altLang="it-IT" sz="1200" dirty="0">
                <a:solidFill>
                  <a:srgbClr val="FF0000"/>
                </a:solidFill>
                <a:latin typeface="Eras Demi ITC" panose="020B0805030504020804" pitchFamily="34" charset="0"/>
                <a:ea typeface="MS PGothic" pitchFamily="34" charset="-128"/>
              </a:rPr>
              <a:t>Nicoletta </a:t>
            </a:r>
            <a:r>
              <a:rPr lang="it-IT" altLang="it-IT" sz="1200" dirty="0" err="1">
                <a:solidFill>
                  <a:srgbClr val="FF0000"/>
                </a:solidFill>
                <a:latin typeface="Eras Demi ITC" panose="020B0805030504020804" pitchFamily="34" charset="0"/>
                <a:ea typeface="MS PGothic" pitchFamily="34" charset="-128"/>
              </a:rPr>
              <a:t>Filigheddu</a:t>
            </a:r>
            <a:endParaRPr lang="it-IT" altLang="it-IT" sz="1200" dirty="0">
              <a:solidFill>
                <a:srgbClr val="FF0000"/>
              </a:solidFill>
              <a:latin typeface="Eras Demi ITC" panose="020B0805030504020804" pitchFamily="34" charset="0"/>
              <a:ea typeface="MS PGothic" pitchFamily="34" charset="-128"/>
            </a:endParaRPr>
          </a:p>
          <a:p>
            <a:pPr eaLnBrk="1" hangingPunct="1">
              <a:lnSpc>
                <a:spcPct val="60000"/>
              </a:lnSpc>
              <a:spcBef>
                <a:spcPct val="20000"/>
              </a:spcBef>
              <a:buFontTx/>
              <a:buNone/>
            </a:pPr>
            <a:endParaRPr lang="it-IT" altLang="it-IT" sz="1200" dirty="0">
              <a:solidFill>
                <a:srgbClr val="FF0000"/>
              </a:solidFill>
              <a:latin typeface="Eras Demi ITC" panose="020B0805030504020804" pitchFamily="34" charset="0"/>
              <a:ea typeface="MS PGothic" pitchFamily="34" charset="-128"/>
            </a:endParaRPr>
          </a:p>
          <a:p>
            <a:pPr eaLnBrk="1" hangingPunct="1">
              <a:lnSpc>
                <a:spcPct val="60000"/>
              </a:lnSpc>
              <a:spcBef>
                <a:spcPct val="20000"/>
              </a:spcBef>
              <a:buFontTx/>
              <a:buNone/>
            </a:pPr>
            <a:r>
              <a:rPr lang="it-IT" altLang="it-IT" sz="1200" dirty="0">
                <a:solidFill>
                  <a:srgbClr val="FF0000"/>
                </a:solidFill>
                <a:latin typeface="Eras Demi ITC" panose="020B0805030504020804" pitchFamily="34" charset="0"/>
                <a:ea typeface="MS PGothic" pitchFamily="34" charset="-128"/>
              </a:rPr>
              <a:t>Simone Reano</a:t>
            </a:r>
          </a:p>
          <a:p>
            <a:pPr eaLnBrk="1" hangingPunct="1">
              <a:lnSpc>
                <a:spcPct val="60000"/>
              </a:lnSpc>
              <a:spcBef>
                <a:spcPct val="20000"/>
              </a:spcBef>
              <a:buFontTx/>
              <a:buNone/>
            </a:pPr>
            <a:r>
              <a:rPr lang="it-IT" altLang="it-IT" sz="1200" dirty="0">
                <a:solidFill>
                  <a:srgbClr val="FF0000"/>
                </a:solidFill>
                <a:latin typeface="Eras Demi ITC" panose="020B0805030504020804" pitchFamily="34" charset="0"/>
                <a:ea typeface="MS PGothic" pitchFamily="34" charset="-128"/>
              </a:rPr>
              <a:t>Tommaso </a:t>
            </a:r>
            <a:r>
              <a:rPr lang="it-IT" altLang="it-IT" sz="1200" dirty="0" err="1">
                <a:solidFill>
                  <a:srgbClr val="FF0000"/>
                </a:solidFill>
                <a:latin typeface="Eras Demi ITC" panose="020B0805030504020804" pitchFamily="34" charset="0"/>
                <a:ea typeface="MS PGothic" pitchFamily="34" charset="-128"/>
              </a:rPr>
              <a:t>Raiteri</a:t>
            </a:r>
            <a:endParaRPr lang="it-IT" altLang="it-IT" sz="1200" dirty="0">
              <a:solidFill>
                <a:srgbClr val="FF0000"/>
              </a:solidFill>
              <a:latin typeface="Eras Demi ITC" panose="020B0805030504020804" pitchFamily="34" charset="0"/>
              <a:ea typeface="MS PGothic" pitchFamily="34" charset="-128"/>
            </a:endParaRPr>
          </a:p>
          <a:p>
            <a:pPr eaLnBrk="1" hangingPunct="1">
              <a:lnSpc>
                <a:spcPct val="60000"/>
              </a:lnSpc>
              <a:spcBef>
                <a:spcPct val="20000"/>
              </a:spcBef>
              <a:buFontTx/>
              <a:buNone/>
            </a:pPr>
            <a:endParaRPr lang="it-IT" altLang="it-IT" sz="1200" dirty="0">
              <a:solidFill>
                <a:srgbClr val="FF0000"/>
              </a:solidFill>
              <a:latin typeface="Eras Demi ITC" panose="020B0805030504020804" pitchFamily="34" charset="0"/>
              <a:ea typeface="MS PGothic" pitchFamily="34" charset="-128"/>
            </a:endParaRPr>
          </a:p>
          <a:p>
            <a:pPr eaLnBrk="1" hangingPunct="1">
              <a:lnSpc>
                <a:spcPct val="60000"/>
              </a:lnSpc>
              <a:spcBef>
                <a:spcPct val="20000"/>
              </a:spcBef>
              <a:buFontTx/>
              <a:buNone/>
            </a:pPr>
            <a:r>
              <a:rPr lang="it-IT" altLang="it-IT" sz="1200" dirty="0">
                <a:solidFill>
                  <a:srgbClr val="FF0000"/>
                </a:solidFill>
                <a:latin typeface="Eras Demi ITC" panose="020B0805030504020804" pitchFamily="34" charset="0"/>
                <a:ea typeface="MS PGothic" pitchFamily="34" charset="-128"/>
              </a:rPr>
              <a:t>Marcello Manfredi</a:t>
            </a:r>
          </a:p>
          <a:p>
            <a:pPr eaLnBrk="1" hangingPunct="1">
              <a:lnSpc>
                <a:spcPct val="60000"/>
              </a:lnSpc>
              <a:spcBef>
                <a:spcPct val="20000"/>
              </a:spcBef>
              <a:buFontTx/>
              <a:buNone/>
            </a:pPr>
            <a:endParaRPr lang="it-IT" altLang="it-IT" sz="1200" dirty="0">
              <a:solidFill>
                <a:srgbClr val="FF0000"/>
              </a:solidFill>
              <a:latin typeface="Eras Demi ITC" panose="020B0805030504020804" pitchFamily="34" charset="0"/>
              <a:ea typeface="MS PGothic" pitchFamily="34" charset="-128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AEA73FA-22B1-471C-B7BC-0AD3FF34420B}"/>
              </a:ext>
            </a:extLst>
          </p:cNvPr>
          <p:cNvSpPr txBox="1"/>
          <p:nvPr/>
        </p:nvSpPr>
        <p:spPr>
          <a:xfrm>
            <a:off x="8065688" y="5418544"/>
            <a:ext cx="3143240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it-IT" altLang="it-IT" sz="1400" b="1" dirty="0">
                <a:solidFill>
                  <a:srgbClr val="000066"/>
                </a:solidFill>
                <a:latin typeface="Calibri" pitchFamily="34" charset="0"/>
              </a:rPr>
              <a:t>Microbiologia, </a:t>
            </a:r>
          </a:p>
          <a:p>
            <a:pPr algn="r"/>
            <a:r>
              <a:rPr lang="it-IT" altLang="it-IT" sz="1400" b="1" i="1" dirty="0">
                <a:solidFill>
                  <a:srgbClr val="000066"/>
                </a:solidFill>
                <a:latin typeface="Calibri" pitchFamily="34" charset="0"/>
              </a:rPr>
              <a:t>DISAFA</a:t>
            </a:r>
          </a:p>
          <a:p>
            <a:pPr algn="r"/>
            <a:r>
              <a:rPr lang="it-IT" altLang="it-IT" sz="1400" b="1" dirty="0">
                <a:solidFill>
                  <a:srgbClr val="000066"/>
                </a:solidFill>
                <a:latin typeface="Calibri" pitchFamily="34" charset="0"/>
              </a:rPr>
              <a:t>Università di Torino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67E89205-4255-4C31-A437-4A14117A4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9918" y="6208307"/>
            <a:ext cx="2928958" cy="6281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39725" indent="-339725" algn="r" eaLnBrk="0" hangingPunct="0">
              <a:lnSpc>
                <a:spcPct val="60000"/>
              </a:lnSpc>
              <a:spcBef>
                <a:spcPts val="800"/>
              </a:spcBef>
              <a:buFontTx/>
              <a:buNone/>
              <a:defRPr/>
            </a:pPr>
            <a:r>
              <a:rPr lang="it-IT" sz="1200" kern="0" dirty="0">
                <a:solidFill>
                  <a:srgbClr val="FF0000"/>
                </a:solidFill>
                <a:latin typeface="Eras Demi ITC" panose="020B0805030504020804" pitchFamily="34" charset="0"/>
              </a:rPr>
              <a:t>Luca Simone </a:t>
            </a:r>
            <a:r>
              <a:rPr lang="it-IT" sz="1200" kern="0" dirty="0" err="1">
                <a:solidFill>
                  <a:srgbClr val="FF0000"/>
                </a:solidFill>
                <a:latin typeface="Eras Demi ITC" panose="020B0805030504020804" pitchFamily="34" charset="0"/>
              </a:rPr>
              <a:t>Cocolin</a:t>
            </a:r>
            <a:endParaRPr lang="it-IT" sz="1200" kern="0" dirty="0">
              <a:solidFill>
                <a:srgbClr val="FF0000"/>
              </a:solidFill>
              <a:latin typeface="Eras Demi ITC" panose="020B0805030504020804" pitchFamily="34" charset="0"/>
            </a:endParaRPr>
          </a:p>
          <a:p>
            <a:pPr marL="339725" indent="-339725" algn="r" eaLnBrk="0" hangingPunct="0">
              <a:lnSpc>
                <a:spcPct val="60000"/>
              </a:lnSpc>
              <a:spcBef>
                <a:spcPts val="800"/>
              </a:spcBef>
              <a:buFontTx/>
              <a:buNone/>
              <a:defRPr/>
            </a:pPr>
            <a:r>
              <a:rPr lang="it-IT" sz="1200" kern="0" dirty="0">
                <a:solidFill>
                  <a:srgbClr val="FF0000"/>
                </a:solidFill>
                <a:latin typeface="Eras Demi ITC" panose="020B0805030504020804" pitchFamily="34" charset="0"/>
              </a:rPr>
              <a:t>Ilario  </a:t>
            </a:r>
            <a:r>
              <a:rPr lang="it-IT" sz="1200" kern="0" dirty="0" err="1">
                <a:solidFill>
                  <a:srgbClr val="FF0000"/>
                </a:solidFill>
                <a:latin typeface="Eras Demi ITC" panose="020B0805030504020804" pitchFamily="34" charset="0"/>
              </a:rPr>
              <a:t>Ferrocino</a:t>
            </a:r>
            <a:endParaRPr lang="it-IT" sz="1200" kern="0" dirty="0">
              <a:solidFill>
                <a:srgbClr val="FF0000"/>
              </a:solidFill>
              <a:latin typeface="Eras Demi ITC" panose="020B0805030504020804" pitchFamily="34" charset="0"/>
            </a:endParaRPr>
          </a:p>
        </p:txBody>
      </p:sp>
      <p:sp>
        <p:nvSpPr>
          <p:cNvPr id="16" name="CasellaDiTesto 9">
            <a:extLst>
              <a:ext uri="{FF2B5EF4-FFF2-40B4-BE49-F238E27FC236}">
                <a16:creationId xmlns:a16="http://schemas.microsoft.com/office/drawing/2014/main" id="{17F6F6CE-B629-4E38-B3C0-7F58A6FAF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6987" y="2491438"/>
            <a:ext cx="292842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200" b="1" dirty="0">
                <a:solidFill>
                  <a:srgbClr val="000066"/>
                </a:solidFill>
                <a:latin typeface="Eras Demi ITC" panose="020B0805030504020804" pitchFamily="34" charset="0"/>
                <a:ea typeface="MS PGothic" pitchFamily="34" charset="-128"/>
              </a:rPr>
              <a:t>Immunologia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200" b="1" dirty="0">
                <a:solidFill>
                  <a:srgbClr val="000066"/>
                </a:solidFill>
                <a:latin typeface="Eras Demi ITC" panose="020B0805030504020804" pitchFamily="34" charset="0"/>
                <a:ea typeface="MS PGothic" pitchFamily="34" charset="-128"/>
              </a:rPr>
              <a:t>Patologia Generale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200" b="1" i="1" dirty="0">
                <a:solidFill>
                  <a:srgbClr val="000066"/>
                </a:solidFill>
                <a:latin typeface="Eras Demi ITC" panose="020B0805030504020804" pitchFamily="34" charset="0"/>
                <a:ea typeface="MS PGothic" pitchFamily="34" charset="-128"/>
              </a:rPr>
              <a:t>Dipartimento di Scienze della Salute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200" b="1" dirty="0">
                <a:solidFill>
                  <a:srgbClr val="000066"/>
                </a:solidFill>
                <a:latin typeface="Eras Demi ITC" panose="020B0805030504020804" pitchFamily="34" charset="0"/>
                <a:ea typeface="MS PGothic" pitchFamily="34" charset="-128"/>
              </a:rPr>
              <a:t>Università del Piemonte Orientale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200" b="1" dirty="0">
                <a:solidFill>
                  <a:srgbClr val="000066"/>
                </a:solidFill>
                <a:latin typeface="Eras Demi ITC" panose="020B0805030504020804" pitchFamily="34" charset="0"/>
                <a:ea typeface="MS PGothic" pitchFamily="34" charset="-128"/>
              </a:rPr>
              <a:t>Novara</a:t>
            </a:r>
          </a:p>
        </p:txBody>
      </p:sp>
      <p:sp>
        <p:nvSpPr>
          <p:cNvPr id="17" name="CasellaDiTesto 9">
            <a:extLst>
              <a:ext uri="{FF2B5EF4-FFF2-40B4-BE49-F238E27FC236}">
                <a16:creationId xmlns:a16="http://schemas.microsoft.com/office/drawing/2014/main" id="{F15AE962-892F-4B0B-BD6B-57EEF9286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500" y="5132994"/>
            <a:ext cx="33934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200" b="1" i="1" dirty="0">
                <a:solidFill>
                  <a:srgbClr val="000066"/>
                </a:solidFill>
                <a:latin typeface="Eras Demi ITC" panose="020B0805030504020804" pitchFamily="34" charset="0"/>
                <a:ea typeface="MS PGothic" pitchFamily="34" charset="-128"/>
              </a:rPr>
              <a:t>DISIT, DISSTE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200" b="1" dirty="0">
                <a:solidFill>
                  <a:srgbClr val="000066"/>
                </a:solidFill>
                <a:latin typeface="Eras Demi ITC" panose="020B0805030504020804" pitchFamily="34" charset="0"/>
                <a:ea typeface="MS PGothic" pitchFamily="34" charset="-128"/>
              </a:rPr>
              <a:t>UPO, Alessandria e Vercelli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60E25748-3FD1-4301-909E-0FFAEB868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200" y="5625368"/>
            <a:ext cx="2928958" cy="6281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60000" indent="-339725" eaLnBrk="0" hangingPunct="0">
              <a:buFontTx/>
              <a:buNone/>
              <a:defRPr/>
            </a:pPr>
            <a:r>
              <a:rPr lang="it-IT" sz="1200" kern="0" dirty="0">
                <a:solidFill>
                  <a:srgbClr val="FF0000"/>
                </a:solidFill>
                <a:latin typeface="Eras Demi ITC" panose="020B0805030504020804" pitchFamily="34" charset="0"/>
              </a:rPr>
              <a:t>Elisa Bona</a:t>
            </a:r>
          </a:p>
          <a:p>
            <a:pPr marL="360000" indent="-339725" eaLnBrk="0" hangingPunct="0">
              <a:buFontTx/>
              <a:buNone/>
              <a:defRPr/>
            </a:pPr>
            <a:r>
              <a:rPr lang="it-IT" sz="1200" kern="0" dirty="0">
                <a:solidFill>
                  <a:srgbClr val="FF0000"/>
                </a:solidFill>
                <a:latin typeface="Eras Demi ITC" panose="020B0805030504020804" pitchFamily="34" charset="0"/>
              </a:rPr>
              <a:t>Alice Caramaschi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CACD13F1-E911-48EC-A7C6-4E19623182BD}"/>
              </a:ext>
            </a:extLst>
          </p:cNvPr>
          <p:cNvSpPr/>
          <p:nvPr/>
        </p:nvSpPr>
        <p:spPr>
          <a:xfrm>
            <a:off x="4669219" y="5162386"/>
            <a:ext cx="40366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latin typeface="Britannic Bold" panose="020B0903060703020204" pitchFamily="34" charset="0"/>
              </a:rPr>
              <a:t>NUTRICIA RESEARCH FOUNDATION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DFF29D63-727B-4957-A901-89F484FC2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3314" y="2236841"/>
            <a:ext cx="2106294" cy="939498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89EE2AA8-D3DA-4069-8BBC-6D14CE9D7E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3127" y="1250751"/>
            <a:ext cx="1407924" cy="954088"/>
          </a:xfrm>
          <a:prstGeom prst="rect">
            <a:avLst/>
          </a:prstGeom>
        </p:spPr>
      </p:pic>
      <p:sp>
        <p:nvSpPr>
          <p:cNvPr id="22" name="Rectangle 3">
            <a:extLst>
              <a:ext uri="{FF2B5EF4-FFF2-40B4-BE49-F238E27FC236}">
                <a16:creationId xmlns:a16="http://schemas.microsoft.com/office/drawing/2014/main" id="{2EAB9E9A-24F5-4033-9AC2-B69782A91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1213" y="4241654"/>
            <a:ext cx="2928958" cy="6281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39725" indent="-339725" eaLnBrk="0" hangingPunct="0">
              <a:lnSpc>
                <a:spcPct val="60000"/>
              </a:lnSpc>
              <a:spcBef>
                <a:spcPts val="800"/>
              </a:spcBef>
              <a:buFontTx/>
              <a:buNone/>
              <a:defRPr/>
            </a:pPr>
            <a:r>
              <a:rPr lang="it-IT" sz="1200" kern="0" dirty="0">
                <a:solidFill>
                  <a:srgbClr val="FF0000"/>
                </a:solidFill>
                <a:latin typeface="Eras Demi ITC" panose="020B0805030504020804" pitchFamily="34" charset="0"/>
              </a:rPr>
              <a:t>Marco </a:t>
            </a:r>
            <a:r>
              <a:rPr lang="it-IT" sz="1200" kern="0" dirty="0" err="1">
                <a:solidFill>
                  <a:srgbClr val="FF0000"/>
                </a:solidFill>
                <a:latin typeface="Eras Demi ITC" panose="020B0805030504020804" pitchFamily="34" charset="0"/>
              </a:rPr>
              <a:t>Arlorio</a:t>
            </a:r>
            <a:endParaRPr lang="it-IT" sz="1200" kern="0" dirty="0">
              <a:solidFill>
                <a:srgbClr val="FF0000"/>
              </a:solidFill>
              <a:latin typeface="Eras Demi ITC" panose="020B0805030504020804" pitchFamily="34" charset="0"/>
            </a:endParaRPr>
          </a:p>
          <a:p>
            <a:pPr marL="339725" indent="-339725" eaLnBrk="0" hangingPunct="0">
              <a:lnSpc>
                <a:spcPct val="60000"/>
              </a:lnSpc>
              <a:spcBef>
                <a:spcPts val="800"/>
              </a:spcBef>
              <a:buFontTx/>
              <a:buNone/>
              <a:defRPr/>
            </a:pPr>
            <a:r>
              <a:rPr lang="it-IT" sz="1200" kern="0" dirty="0">
                <a:solidFill>
                  <a:srgbClr val="FF0000"/>
                </a:solidFill>
                <a:latin typeface="Eras Demi ITC" panose="020B0805030504020804" pitchFamily="34" charset="0"/>
              </a:rPr>
              <a:t>Jean Daniel </a:t>
            </a:r>
            <a:r>
              <a:rPr lang="it-IT" sz="1200" kern="0" dirty="0" err="1">
                <a:solidFill>
                  <a:srgbClr val="FF0000"/>
                </a:solidFill>
                <a:latin typeface="Eras Demi ITC" panose="020B0805030504020804" pitchFamily="34" charset="0"/>
              </a:rPr>
              <a:t>Coisson</a:t>
            </a:r>
            <a:endParaRPr lang="it-IT" sz="1200" kern="0" dirty="0">
              <a:solidFill>
                <a:srgbClr val="FF0000"/>
              </a:solidFill>
              <a:latin typeface="Eras Demi ITC" panose="020B0805030504020804" pitchFamily="34" charset="0"/>
            </a:endParaRPr>
          </a:p>
          <a:p>
            <a:pPr marL="339725" indent="-339725" eaLnBrk="0" hangingPunct="0">
              <a:lnSpc>
                <a:spcPct val="60000"/>
              </a:lnSpc>
              <a:spcBef>
                <a:spcPts val="800"/>
              </a:spcBef>
              <a:buFontTx/>
              <a:buNone/>
              <a:defRPr/>
            </a:pPr>
            <a:r>
              <a:rPr lang="it-IT" sz="1200" kern="0" dirty="0">
                <a:solidFill>
                  <a:srgbClr val="FF0000"/>
                </a:solidFill>
                <a:latin typeface="Eras Demi ITC" panose="020B0805030504020804" pitchFamily="34" charset="0"/>
              </a:rPr>
              <a:t>Monica Locatelli</a:t>
            </a:r>
          </a:p>
        </p:txBody>
      </p:sp>
      <p:sp>
        <p:nvSpPr>
          <p:cNvPr id="23" name="Rettangolo 22"/>
          <p:cNvSpPr/>
          <p:nvPr/>
        </p:nvSpPr>
        <p:spPr>
          <a:xfrm>
            <a:off x="109588" y="3126363"/>
            <a:ext cx="6096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it-IT" altLang="it-IT" sz="1100" b="1" i="1" dirty="0">
                <a:solidFill>
                  <a:srgbClr val="000066"/>
                </a:solidFill>
                <a:latin typeface="Abadi" panose="020B0604020104020204" pitchFamily="34" charset="0"/>
                <a:ea typeface="MS PGothic" pitchFamily="34" charset="-128"/>
              </a:rPr>
              <a:t>Dipartimento di Medicina Traslazionale</a:t>
            </a:r>
          </a:p>
          <a:p>
            <a:pPr>
              <a:spcBef>
                <a:spcPct val="0"/>
              </a:spcBef>
            </a:pPr>
            <a:r>
              <a:rPr lang="it-IT" altLang="it-IT" sz="1100" b="1" dirty="0">
                <a:solidFill>
                  <a:srgbClr val="000066"/>
                </a:solidFill>
                <a:latin typeface="Abadi" panose="020B0604020104020204" pitchFamily="34" charset="0"/>
                <a:ea typeface="MS PGothic" pitchFamily="34" charset="-128"/>
              </a:rPr>
              <a:t>Università del Piemonte Orientale</a:t>
            </a:r>
          </a:p>
          <a:p>
            <a:pPr>
              <a:spcBef>
                <a:spcPct val="0"/>
              </a:spcBef>
            </a:pPr>
            <a:r>
              <a:rPr lang="it-IT" altLang="it-IT" sz="1100" b="1" dirty="0">
                <a:solidFill>
                  <a:srgbClr val="000066"/>
                </a:solidFill>
                <a:latin typeface="Abadi" panose="020B0604020104020204" pitchFamily="34" charset="0"/>
                <a:ea typeface="MS PGothic" pitchFamily="34" charset="-128"/>
              </a:rPr>
              <a:t>Novara</a:t>
            </a:r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2EAB9E9A-24F5-4033-9AC2-B69782A91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0080" y="3603196"/>
            <a:ext cx="2928958" cy="6281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39725" indent="-339725" eaLnBrk="0" hangingPunct="0">
              <a:lnSpc>
                <a:spcPct val="60000"/>
              </a:lnSpc>
              <a:spcBef>
                <a:spcPts val="800"/>
              </a:spcBef>
              <a:buFontTx/>
              <a:buNone/>
              <a:defRPr/>
            </a:pPr>
            <a:r>
              <a:rPr lang="it-IT" sz="1200" kern="0" dirty="0">
                <a:solidFill>
                  <a:srgbClr val="FF0000"/>
                </a:solidFill>
                <a:latin typeface="Eras Demi ITC" panose="020B0805030504020804" pitchFamily="34" charset="0"/>
              </a:rPr>
              <a:t>Annalisa </a:t>
            </a:r>
            <a:r>
              <a:rPr lang="it-IT" sz="1200" kern="0" dirty="0" err="1">
                <a:solidFill>
                  <a:srgbClr val="FF0000"/>
                </a:solidFill>
                <a:latin typeface="Eras Demi ITC" panose="020B0805030504020804" pitchFamily="34" charset="0"/>
              </a:rPr>
              <a:t>Chiocchetti</a:t>
            </a:r>
            <a:endParaRPr lang="it-IT" sz="1200" kern="0" dirty="0">
              <a:solidFill>
                <a:srgbClr val="FF0000"/>
              </a:solidFill>
              <a:latin typeface="Eras Demi ITC" panose="020B0805030504020804" pitchFamily="34" charset="0"/>
            </a:endParaRPr>
          </a:p>
          <a:p>
            <a:pPr marL="339725" indent="-339725" eaLnBrk="0" hangingPunct="0">
              <a:lnSpc>
                <a:spcPct val="60000"/>
              </a:lnSpc>
              <a:spcBef>
                <a:spcPts val="800"/>
              </a:spcBef>
              <a:buFontTx/>
              <a:buNone/>
              <a:defRPr/>
            </a:pPr>
            <a:r>
              <a:rPr lang="it-IT" sz="1200" kern="0" dirty="0">
                <a:solidFill>
                  <a:srgbClr val="FF0000"/>
                </a:solidFill>
                <a:latin typeface="Eras Demi ITC" panose="020B0805030504020804" pitchFamily="34" charset="0"/>
              </a:rPr>
              <a:t>Giuseppe Cappellano</a:t>
            </a:r>
          </a:p>
          <a:p>
            <a:pPr marL="339725" indent="-339725" eaLnBrk="0" hangingPunct="0">
              <a:lnSpc>
                <a:spcPct val="60000"/>
              </a:lnSpc>
              <a:spcBef>
                <a:spcPts val="800"/>
              </a:spcBef>
              <a:buFontTx/>
              <a:buNone/>
              <a:defRPr/>
            </a:pPr>
            <a:r>
              <a:rPr lang="it-IT" sz="1200" kern="0" dirty="0">
                <a:solidFill>
                  <a:srgbClr val="FF0000"/>
                </a:solidFill>
                <a:latin typeface="Eras Demi ITC" panose="020B0805030504020804" pitchFamily="34" charset="0"/>
              </a:rPr>
              <a:t>Umberto </a:t>
            </a:r>
            <a:r>
              <a:rPr lang="it-IT" sz="1200" kern="0" dirty="0" err="1">
                <a:solidFill>
                  <a:srgbClr val="FF0000"/>
                </a:solidFill>
                <a:latin typeface="Eras Demi ITC" panose="020B0805030504020804" pitchFamily="34" charset="0"/>
              </a:rPr>
              <a:t>Dianzani</a:t>
            </a:r>
            <a:endParaRPr lang="it-IT" sz="1200" kern="0" dirty="0">
              <a:solidFill>
                <a:srgbClr val="FF0000"/>
              </a:solidFill>
              <a:latin typeface="Eras Demi ITC" panose="020B0805030504020804" pitchFamily="34" charset="0"/>
            </a:endParaRPr>
          </a:p>
          <a:p>
            <a:pPr marL="339725" indent="-339725" eaLnBrk="0" hangingPunct="0">
              <a:lnSpc>
                <a:spcPct val="60000"/>
              </a:lnSpc>
              <a:spcBef>
                <a:spcPts val="800"/>
              </a:spcBef>
              <a:buFontTx/>
              <a:buNone/>
              <a:defRPr/>
            </a:pPr>
            <a:r>
              <a:rPr lang="it-IT" sz="1200" kern="0" dirty="0">
                <a:solidFill>
                  <a:srgbClr val="FF0000"/>
                </a:solidFill>
                <a:latin typeface="Eras Demi ITC" panose="020B0805030504020804" pitchFamily="34" charset="0"/>
              </a:rPr>
              <a:t>Davide Raineri</a:t>
            </a:r>
          </a:p>
          <a:p>
            <a:pPr marL="339725" indent="-339725" eaLnBrk="0" hangingPunct="0">
              <a:lnSpc>
                <a:spcPct val="60000"/>
              </a:lnSpc>
              <a:spcBef>
                <a:spcPts val="800"/>
              </a:spcBef>
              <a:buFontTx/>
              <a:buNone/>
              <a:defRPr/>
            </a:pPr>
            <a:r>
              <a:rPr lang="it-IT" sz="1200" kern="0" dirty="0">
                <a:solidFill>
                  <a:srgbClr val="FF0000"/>
                </a:solidFill>
                <a:latin typeface="Eras Demi ITC" panose="020B0805030504020804" pitchFamily="34" charset="0"/>
              </a:rPr>
              <a:t>Alessia Provera</a:t>
            </a:r>
          </a:p>
          <a:p>
            <a:pPr marL="339725" indent="-339725" eaLnBrk="0" hangingPunct="0">
              <a:lnSpc>
                <a:spcPct val="60000"/>
              </a:lnSpc>
              <a:spcBef>
                <a:spcPts val="800"/>
              </a:spcBef>
              <a:buFontTx/>
              <a:buNone/>
              <a:defRPr/>
            </a:pPr>
            <a:r>
              <a:rPr lang="it-IT" sz="1200" kern="0" dirty="0">
                <a:solidFill>
                  <a:srgbClr val="FF0000"/>
                </a:solidFill>
                <a:latin typeface="Eras Demi ITC" panose="020B0805030504020804" pitchFamily="34" charset="0"/>
              </a:rPr>
              <a:t>Salvatore </a:t>
            </a:r>
            <a:r>
              <a:rPr lang="it-IT" sz="1200" kern="0" dirty="0" err="1">
                <a:solidFill>
                  <a:srgbClr val="FF0000"/>
                </a:solidFill>
                <a:latin typeface="Eras Demi ITC" panose="020B0805030504020804" pitchFamily="34" charset="0"/>
              </a:rPr>
              <a:t>Sutti</a:t>
            </a:r>
            <a:endParaRPr lang="it-IT" sz="1200" kern="0" dirty="0">
              <a:solidFill>
                <a:srgbClr val="FF0000"/>
              </a:solidFill>
              <a:latin typeface="Eras Demi ITC" panose="020B0805030504020804" pitchFamily="34" charset="0"/>
            </a:endParaRPr>
          </a:p>
        </p:txBody>
      </p:sp>
      <p:pic>
        <p:nvPicPr>
          <p:cNvPr id="25" name="Immagin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7588" y="231152"/>
            <a:ext cx="2232250" cy="587207"/>
          </a:xfrm>
          <a:prstGeom prst="rect">
            <a:avLst/>
          </a:prstGeom>
        </p:spPr>
      </p:pic>
      <p:sp>
        <p:nvSpPr>
          <p:cNvPr id="26" name="CasellaDiTesto 9">
            <a:extLst>
              <a:ext uri="{FF2B5EF4-FFF2-40B4-BE49-F238E27FC236}">
                <a16:creationId xmlns:a16="http://schemas.microsoft.com/office/drawing/2014/main" id="{DB538033-8E9B-489C-931E-00471618A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6115" y="3585588"/>
            <a:ext cx="29284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200" b="1" dirty="0">
                <a:solidFill>
                  <a:srgbClr val="000066"/>
                </a:solidFill>
                <a:latin typeface="Eras Demi ITC" panose="020B0805030504020804" pitchFamily="34" charset="0"/>
                <a:ea typeface="MS PGothic" pitchFamily="34" charset="-128"/>
              </a:rPr>
              <a:t>Chimica degli Alimenti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200" b="1" i="1" dirty="0">
                <a:solidFill>
                  <a:srgbClr val="000066"/>
                </a:solidFill>
                <a:latin typeface="Eras Demi ITC" panose="020B0805030504020804" pitchFamily="34" charset="0"/>
                <a:ea typeface="MS PGothic" pitchFamily="34" charset="-128"/>
              </a:rPr>
              <a:t>Dipartimento di Scienze del Farmaco </a:t>
            </a:r>
            <a:r>
              <a:rPr lang="it-IT" altLang="it-IT" sz="1200" b="1" dirty="0">
                <a:solidFill>
                  <a:srgbClr val="000066"/>
                </a:solidFill>
                <a:latin typeface="Eras Demi ITC" panose="020B0805030504020804" pitchFamily="34" charset="0"/>
                <a:ea typeface="MS PGothic" pitchFamily="34" charset="-128"/>
              </a:rPr>
              <a:t>UPO, Novara</a:t>
            </a:r>
          </a:p>
        </p:txBody>
      </p:sp>
      <p:pic>
        <p:nvPicPr>
          <p:cNvPr id="27" name="Immagin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7323" y="6013256"/>
            <a:ext cx="4564233" cy="2801637"/>
          </a:xfrm>
          <a:prstGeom prst="rect">
            <a:avLst/>
          </a:prstGeom>
        </p:spPr>
      </p:pic>
      <p:pic>
        <p:nvPicPr>
          <p:cNvPr id="28" name="Immagin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007" y="5868662"/>
            <a:ext cx="3073885" cy="620363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12D83E1A-0228-EE1F-8B2E-DFC63FE36F6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6695" t="13150" r="6249" b="16094"/>
          <a:stretch/>
        </p:blipFill>
        <p:spPr>
          <a:xfrm>
            <a:off x="0" y="1"/>
            <a:ext cx="542115" cy="70412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260EF54-D7E9-A5F1-1EE1-DDB0BB641D0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8118"/>
          <a:stretch/>
        </p:blipFill>
        <p:spPr>
          <a:xfrm>
            <a:off x="11392292" y="6123214"/>
            <a:ext cx="799707" cy="734786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D790D929-8AAC-6A55-A63F-987C189567B1}"/>
              </a:ext>
            </a:extLst>
          </p:cNvPr>
          <p:cNvSpPr/>
          <p:nvPr/>
        </p:nvSpPr>
        <p:spPr>
          <a:xfrm>
            <a:off x="815249" y="6742323"/>
            <a:ext cx="10157551" cy="11567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60C41D7-08B4-152E-A318-5AE34E307584}"/>
              </a:ext>
            </a:extLst>
          </p:cNvPr>
          <p:cNvSpPr/>
          <p:nvPr/>
        </p:nvSpPr>
        <p:spPr>
          <a:xfrm>
            <a:off x="1634594" y="0"/>
            <a:ext cx="10157551" cy="1156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8C681D7-B4CF-B196-8DF7-FDD15CBB3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604" y="6607743"/>
            <a:ext cx="542115" cy="250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515162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EF2D0F7E-AC25-F867-D39E-3DE00D85E5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95" t="13150" r="6249" b="16094"/>
          <a:stretch/>
        </p:blipFill>
        <p:spPr>
          <a:xfrm>
            <a:off x="0" y="0"/>
            <a:ext cx="1087439" cy="1412421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1037CA37-D262-F8FA-3990-32AE27D88E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18"/>
          <a:stretch/>
        </p:blipFill>
        <p:spPr>
          <a:xfrm>
            <a:off x="11392292" y="6123214"/>
            <a:ext cx="799707" cy="734786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5C461D79-14B0-25CB-C37C-A520070050BD}"/>
              </a:ext>
            </a:extLst>
          </p:cNvPr>
          <p:cNvSpPr/>
          <p:nvPr/>
        </p:nvSpPr>
        <p:spPr>
          <a:xfrm>
            <a:off x="815249" y="6742323"/>
            <a:ext cx="10157551" cy="11567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2FDB9E6-B6B9-5BFA-8E56-657EE600DBA2}"/>
              </a:ext>
            </a:extLst>
          </p:cNvPr>
          <p:cNvSpPr/>
          <p:nvPr/>
        </p:nvSpPr>
        <p:spPr>
          <a:xfrm>
            <a:off x="1634594" y="0"/>
            <a:ext cx="10157551" cy="1156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84CFEB9-7AFA-80EA-D699-30EF8D99B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4" y="6607743"/>
            <a:ext cx="542115" cy="250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8901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EF2D0F7E-AC25-F867-D39E-3DE00D85E5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95" t="13150" r="6249" b="16094"/>
          <a:stretch/>
        </p:blipFill>
        <p:spPr>
          <a:xfrm>
            <a:off x="0" y="0"/>
            <a:ext cx="1087439" cy="1412421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1037CA37-D262-F8FA-3990-32AE27D88E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18"/>
          <a:stretch/>
        </p:blipFill>
        <p:spPr>
          <a:xfrm>
            <a:off x="11392292" y="6123214"/>
            <a:ext cx="799707" cy="734786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5C461D79-14B0-25CB-C37C-A520070050BD}"/>
              </a:ext>
            </a:extLst>
          </p:cNvPr>
          <p:cNvSpPr/>
          <p:nvPr/>
        </p:nvSpPr>
        <p:spPr>
          <a:xfrm>
            <a:off x="815249" y="6742323"/>
            <a:ext cx="10157551" cy="11567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2FDB9E6-B6B9-5BFA-8E56-657EE600DBA2}"/>
              </a:ext>
            </a:extLst>
          </p:cNvPr>
          <p:cNvSpPr/>
          <p:nvPr/>
        </p:nvSpPr>
        <p:spPr>
          <a:xfrm>
            <a:off x="1634594" y="0"/>
            <a:ext cx="10157551" cy="1156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84CFEB9-7AFA-80EA-D699-30EF8D99B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4" y="6607743"/>
            <a:ext cx="542115" cy="250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84991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EF2D0F7E-AC25-F867-D39E-3DE00D85E5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95" t="13150" r="6249" b="16094"/>
          <a:stretch/>
        </p:blipFill>
        <p:spPr>
          <a:xfrm>
            <a:off x="0" y="0"/>
            <a:ext cx="1087439" cy="1412421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1037CA37-D262-F8FA-3990-32AE27D88E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18"/>
          <a:stretch/>
        </p:blipFill>
        <p:spPr>
          <a:xfrm>
            <a:off x="11392292" y="6123214"/>
            <a:ext cx="799707" cy="734786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5C461D79-14B0-25CB-C37C-A520070050BD}"/>
              </a:ext>
            </a:extLst>
          </p:cNvPr>
          <p:cNvSpPr/>
          <p:nvPr/>
        </p:nvSpPr>
        <p:spPr>
          <a:xfrm>
            <a:off x="815249" y="6742323"/>
            <a:ext cx="10157551" cy="11567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2FDB9E6-B6B9-5BFA-8E56-657EE600DBA2}"/>
              </a:ext>
            </a:extLst>
          </p:cNvPr>
          <p:cNvSpPr/>
          <p:nvPr/>
        </p:nvSpPr>
        <p:spPr>
          <a:xfrm>
            <a:off x="1634594" y="0"/>
            <a:ext cx="10157551" cy="1156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84CFEB9-7AFA-80EA-D699-30EF8D99B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4" y="6607743"/>
            <a:ext cx="542115" cy="250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3DB859F-61D7-3155-0C52-742C9FD023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388" b="19028"/>
          <a:stretch/>
        </p:blipFill>
        <p:spPr>
          <a:xfrm>
            <a:off x="222089" y="1593396"/>
            <a:ext cx="6413957" cy="442912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87F6504-EAF2-A045-DA97-5515911B85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8025" y="1412421"/>
            <a:ext cx="4057650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001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EF2D0F7E-AC25-F867-D39E-3DE00D85E5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95" t="13150" r="6249" b="16094"/>
          <a:stretch/>
        </p:blipFill>
        <p:spPr>
          <a:xfrm>
            <a:off x="0" y="0"/>
            <a:ext cx="1087439" cy="1412421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1037CA37-D262-F8FA-3990-32AE27D88E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18"/>
          <a:stretch/>
        </p:blipFill>
        <p:spPr>
          <a:xfrm>
            <a:off x="11392292" y="6123214"/>
            <a:ext cx="799707" cy="734786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5C461D79-14B0-25CB-C37C-A520070050BD}"/>
              </a:ext>
            </a:extLst>
          </p:cNvPr>
          <p:cNvSpPr/>
          <p:nvPr/>
        </p:nvSpPr>
        <p:spPr>
          <a:xfrm>
            <a:off x="815249" y="6742323"/>
            <a:ext cx="10157551" cy="11567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2FDB9E6-B6B9-5BFA-8E56-657EE600DBA2}"/>
              </a:ext>
            </a:extLst>
          </p:cNvPr>
          <p:cNvSpPr/>
          <p:nvPr/>
        </p:nvSpPr>
        <p:spPr>
          <a:xfrm>
            <a:off x="1634594" y="0"/>
            <a:ext cx="10157551" cy="1156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84CFEB9-7AFA-80EA-D699-30EF8D99B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4" y="6607743"/>
            <a:ext cx="542115" cy="250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629C8DEF-E8E7-CAA0-D669-F4CF4297B081}"/>
              </a:ext>
            </a:extLst>
          </p:cNvPr>
          <p:cNvSpPr/>
          <p:nvPr/>
        </p:nvSpPr>
        <p:spPr>
          <a:xfrm>
            <a:off x="6943921" y="6482727"/>
            <a:ext cx="4238625" cy="2500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it-IT" sz="1100" i="1" dirty="0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Santini F et al, EJE 2014</a:t>
            </a: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217FC7CB-8F6F-EACA-E6EC-12BC4EC1E3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71325" y="301764"/>
            <a:ext cx="5649349" cy="527435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it-IT" sz="2800" b="1" dirty="0">
                <a:solidFill>
                  <a:schemeClr val="accent1"/>
                </a:solidFill>
                <a:latin typeface="Abadi" panose="020B0604020104020204" pitchFamily="34" charset="0"/>
                <a:cs typeface="Times New Roman" pitchFamily="18" charset="0"/>
              </a:rPr>
              <a:t>HPT in OBESITY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5CEB42E7-661C-52AB-29F9-BD0F6A80C3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9947" y="981701"/>
            <a:ext cx="6632154" cy="5574535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AEAACE18-2982-4E63-AA40-D7D86614444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014" t="43611" r="34930" b="29029"/>
          <a:stretch/>
        </p:blipFill>
        <p:spPr>
          <a:xfrm>
            <a:off x="10736263" y="228461"/>
            <a:ext cx="1000125" cy="1005184"/>
          </a:xfrm>
          <a:prstGeom prst="rect">
            <a:avLst/>
          </a:prstGeom>
        </p:spPr>
      </p:pic>
      <p:pic>
        <p:nvPicPr>
          <p:cNvPr id="17" name="Immagine 16" descr="Immagine che contiene Viso umano&#10;&#10;Descrizione generata automaticamente">
            <a:extLst>
              <a:ext uri="{FF2B5EF4-FFF2-40B4-BE49-F238E27FC236}">
                <a16:creationId xmlns:a16="http://schemas.microsoft.com/office/drawing/2014/main" id="{A347DA76-CC17-7338-A130-2653EAFE56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92" t="40626" r="39583" b="35353"/>
          <a:stretch/>
        </p:blipFill>
        <p:spPr>
          <a:xfrm>
            <a:off x="155051" y="5610747"/>
            <a:ext cx="939932" cy="87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401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EF2D0F7E-AC25-F867-D39E-3DE00D85E5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95" t="13150" r="6249" b="16094"/>
          <a:stretch/>
        </p:blipFill>
        <p:spPr>
          <a:xfrm>
            <a:off x="0" y="0"/>
            <a:ext cx="1087439" cy="1412421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1037CA37-D262-F8FA-3990-32AE27D88E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18"/>
          <a:stretch/>
        </p:blipFill>
        <p:spPr>
          <a:xfrm>
            <a:off x="11392292" y="6123214"/>
            <a:ext cx="799707" cy="734786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5C461D79-14B0-25CB-C37C-A520070050BD}"/>
              </a:ext>
            </a:extLst>
          </p:cNvPr>
          <p:cNvSpPr/>
          <p:nvPr/>
        </p:nvSpPr>
        <p:spPr>
          <a:xfrm>
            <a:off x="815249" y="6742323"/>
            <a:ext cx="10157551" cy="11567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2FDB9E6-B6B9-5BFA-8E56-657EE600DBA2}"/>
              </a:ext>
            </a:extLst>
          </p:cNvPr>
          <p:cNvSpPr/>
          <p:nvPr/>
        </p:nvSpPr>
        <p:spPr>
          <a:xfrm>
            <a:off x="1634594" y="0"/>
            <a:ext cx="10157551" cy="1156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84CFEB9-7AFA-80EA-D699-30EF8D99B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4" y="6607743"/>
            <a:ext cx="542115" cy="250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8E13E795-152E-1D5E-09FE-801DEA6AFF15}"/>
              </a:ext>
            </a:extLst>
          </p:cNvPr>
          <p:cNvSpPr txBox="1"/>
          <p:nvPr/>
        </p:nvSpPr>
        <p:spPr>
          <a:xfrm>
            <a:off x="430820" y="1735272"/>
            <a:ext cx="106693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Bahnschrift SemiLight" panose="020B0502040204020203" pitchFamily="34" charset="0"/>
              </a:rPr>
              <a:t>In morbid obese patients, TSH is moderately increased</a:t>
            </a:r>
          </a:p>
          <a:p>
            <a:pPr algn="just"/>
            <a:endParaRPr lang="en-US" sz="2400" dirty="0">
              <a:latin typeface="Bahnschrift SemiLight" panose="020B0502040204020203" pitchFamily="34" charset="0"/>
            </a:endParaRPr>
          </a:p>
          <a:p>
            <a:pPr algn="just"/>
            <a:r>
              <a:rPr lang="en-US" sz="2400" dirty="0">
                <a:latin typeface="Bahnschrift SemiLight" panose="020B0502040204020203" pitchFamily="34" charset="0"/>
              </a:rPr>
              <a:t>The slightly elevated TSH encountered in obese patients is reversible with weight loss and due to the increased adiposity</a:t>
            </a:r>
          </a:p>
          <a:p>
            <a:pPr algn="just"/>
            <a:endParaRPr lang="en-US" sz="2400" dirty="0">
              <a:latin typeface="Bahnschrift SemiLight" panose="020B0502040204020203" pitchFamily="34" charset="0"/>
            </a:endParaRPr>
          </a:p>
          <a:p>
            <a:pPr algn="just"/>
            <a:r>
              <a:rPr lang="en-US" sz="2400" dirty="0">
                <a:latin typeface="Bahnschrift SemiLight" panose="020B0502040204020203" pitchFamily="34" charset="0"/>
              </a:rPr>
              <a:t>Morbid obesity is characterized by a slight </a:t>
            </a:r>
            <a:r>
              <a:rPr lang="en-US" sz="2400" b="1" dirty="0">
                <a:latin typeface="Bahnschrift SemiLight" panose="020B0502040204020203" pitchFamily="34" charset="0"/>
              </a:rPr>
              <a:t>pituitary resistance to thyroid hormones</a:t>
            </a:r>
            <a:r>
              <a:rPr lang="en-US" sz="2400" dirty="0">
                <a:latin typeface="Bahnschrift SemiLight" panose="020B0502040204020203" pitchFamily="34" charset="0"/>
              </a:rPr>
              <a:t> that is reversible with BS-induced weight loss</a:t>
            </a:r>
          </a:p>
          <a:p>
            <a:pPr algn="just"/>
            <a:endParaRPr lang="en-US" sz="2400" dirty="0">
              <a:latin typeface="Bahnschrift SemiLight" panose="020B0502040204020203" pitchFamily="34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629C8DEF-E8E7-CAA0-D669-F4CF4297B081}"/>
              </a:ext>
            </a:extLst>
          </p:cNvPr>
          <p:cNvSpPr/>
          <p:nvPr/>
        </p:nvSpPr>
        <p:spPr>
          <a:xfrm>
            <a:off x="6943921" y="6482727"/>
            <a:ext cx="4238625" cy="2500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it-IT" sz="1100" i="1" dirty="0" err="1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Cordido</a:t>
            </a:r>
            <a:r>
              <a:rPr lang="it-IT" sz="1100" i="1" dirty="0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 M et al, J </a:t>
            </a:r>
            <a:r>
              <a:rPr lang="it-IT" sz="1100" i="1" dirty="0" err="1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Clin</a:t>
            </a:r>
            <a:r>
              <a:rPr lang="it-IT" sz="1100" i="1" dirty="0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 </a:t>
            </a:r>
            <a:r>
              <a:rPr lang="it-IT" sz="1100" i="1" dirty="0" err="1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Med</a:t>
            </a:r>
            <a:r>
              <a:rPr lang="it-IT" sz="1100" i="1" dirty="0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  2022</a:t>
            </a: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217FC7CB-8F6F-EACA-E6EC-12BC4EC1E3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71325" y="301764"/>
            <a:ext cx="5649349" cy="527435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it-IT" sz="2800" b="1" dirty="0">
                <a:solidFill>
                  <a:schemeClr val="accent1"/>
                </a:solidFill>
                <a:latin typeface="Abadi" panose="020B0604020104020204" pitchFamily="34" charset="0"/>
                <a:cs typeface="Times New Roman" pitchFamily="18" charset="0"/>
              </a:rPr>
              <a:t>HPT in OBESITY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DF2F3A8-7B01-08C1-E896-684F5027B9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014" t="43611" r="34930" b="29029"/>
          <a:stretch/>
        </p:blipFill>
        <p:spPr>
          <a:xfrm>
            <a:off x="10736263" y="228461"/>
            <a:ext cx="1000125" cy="1005184"/>
          </a:xfrm>
          <a:prstGeom prst="rect">
            <a:avLst/>
          </a:prstGeom>
        </p:spPr>
      </p:pic>
      <p:pic>
        <p:nvPicPr>
          <p:cNvPr id="11" name="Immagine 10" descr="Immagine che contiene Viso umano&#10;&#10;Descrizione generata automaticamente">
            <a:extLst>
              <a:ext uri="{FF2B5EF4-FFF2-40B4-BE49-F238E27FC236}">
                <a16:creationId xmlns:a16="http://schemas.microsoft.com/office/drawing/2014/main" id="{95539C5D-836E-45A5-600D-CD64698281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92" t="40626" r="39583" b="35353"/>
          <a:stretch/>
        </p:blipFill>
        <p:spPr>
          <a:xfrm>
            <a:off x="155051" y="5610747"/>
            <a:ext cx="939932" cy="87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39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EF2D0F7E-AC25-F867-D39E-3DE00D85E5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95" t="13150" r="6249" b="16094"/>
          <a:stretch/>
        </p:blipFill>
        <p:spPr>
          <a:xfrm>
            <a:off x="0" y="0"/>
            <a:ext cx="1087439" cy="1412421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1037CA37-D262-F8FA-3990-32AE27D88E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18"/>
          <a:stretch/>
        </p:blipFill>
        <p:spPr>
          <a:xfrm>
            <a:off x="11392292" y="6123214"/>
            <a:ext cx="799707" cy="734786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5C461D79-14B0-25CB-C37C-A520070050BD}"/>
              </a:ext>
            </a:extLst>
          </p:cNvPr>
          <p:cNvSpPr/>
          <p:nvPr/>
        </p:nvSpPr>
        <p:spPr>
          <a:xfrm>
            <a:off x="815249" y="6742323"/>
            <a:ext cx="10157551" cy="11567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2FDB9E6-B6B9-5BFA-8E56-657EE600DBA2}"/>
              </a:ext>
            </a:extLst>
          </p:cNvPr>
          <p:cNvSpPr/>
          <p:nvPr/>
        </p:nvSpPr>
        <p:spPr>
          <a:xfrm>
            <a:off x="1634594" y="0"/>
            <a:ext cx="10157551" cy="1156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84CFEB9-7AFA-80EA-D699-30EF8D99B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4" y="6607743"/>
            <a:ext cx="542115" cy="250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629C8DEF-E8E7-CAA0-D669-F4CF4297B081}"/>
              </a:ext>
            </a:extLst>
          </p:cNvPr>
          <p:cNvSpPr/>
          <p:nvPr/>
        </p:nvSpPr>
        <p:spPr>
          <a:xfrm>
            <a:off x="6943921" y="6482727"/>
            <a:ext cx="4238625" cy="2500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it-IT" sz="1100" i="1" dirty="0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Guan B et al, </a:t>
            </a:r>
            <a:r>
              <a:rPr lang="it-IT" sz="1100" i="1" dirty="0" err="1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Obes</a:t>
            </a:r>
            <a:r>
              <a:rPr lang="it-IT" sz="1100" i="1" dirty="0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 </a:t>
            </a:r>
            <a:r>
              <a:rPr lang="it-IT" sz="1100" i="1" dirty="0" err="1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Surg</a:t>
            </a:r>
            <a:r>
              <a:rPr lang="it-IT" sz="1100" i="1" dirty="0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  2017</a:t>
            </a: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217FC7CB-8F6F-EACA-E6EC-12BC4EC1E3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71325" y="301764"/>
            <a:ext cx="5649349" cy="527435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it-IT" sz="2800" b="1" dirty="0">
                <a:solidFill>
                  <a:schemeClr val="accent1"/>
                </a:solidFill>
                <a:latin typeface="Abadi" panose="020B0604020104020204" pitchFamily="34" charset="0"/>
                <a:cs typeface="Times New Roman" pitchFamily="18" charset="0"/>
              </a:rPr>
              <a:t>HPT in OBESITY after BS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24666B21-503E-6E21-8627-1537DDCCA7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1033" y="1140912"/>
            <a:ext cx="4187333" cy="273072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DBD36A4C-648C-E55C-D1C7-DA9C174DF4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6562" y="3475914"/>
            <a:ext cx="4886552" cy="273072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853865B5-641B-54EF-6719-9C53EF4774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4296" y="4183345"/>
            <a:ext cx="5022774" cy="1585910"/>
          </a:xfrm>
          <a:prstGeom prst="rect">
            <a:avLst/>
          </a:prstGeom>
        </p:spPr>
      </p:pic>
      <p:sp>
        <p:nvSpPr>
          <p:cNvPr id="16" name="Titolo 1">
            <a:extLst>
              <a:ext uri="{FF2B5EF4-FFF2-40B4-BE49-F238E27FC236}">
                <a16:creationId xmlns:a16="http://schemas.microsoft.com/office/drawing/2014/main" id="{3BA5C90B-DA36-3A7C-6C1D-A0DA9B89BC68}"/>
              </a:ext>
            </a:extLst>
          </p:cNvPr>
          <p:cNvSpPr txBox="1">
            <a:spLocks/>
          </p:cNvSpPr>
          <p:nvPr/>
        </p:nvSpPr>
        <p:spPr>
          <a:xfrm>
            <a:off x="177269" y="2145663"/>
            <a:ext cx="1457325" cy="5274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>
                <a:solidFill>
                  <a:schemeClr val="accent1"/>
                </a:solidFill>
                <a:latin typeface="Abadi" panose="020B0604020104020204" pitchFamily="34" charset="0"/>
                <a:cs typeface="Times New Roman" pitchFamily="18" charset="0"/>
              </a:rPr>
              <a:t>TSH</a:t>
            </a:r>
          </a:p>
        </p:txBody>
      </p:sp>
      <p:sp>
        <p:nvSpPr>
          <p:cNvPr id="17" name="Titolo 1">
            <a:extLst>
              <a:ext uri="{FF2B5EF4-FFF2-40B4-BE49-F238E27FC236}">
                <a16:creationId xmlns:a16="http://schemas.microsoft.com/office/drawing/2014/main" id="{8941F5BB-6721-BBD8-CD01-9718BC9F4A94}"/>
              </a:ext>
            </a:extLst>
          </p:cNvPr>
          <p:cNvSpPr txBox="1">
            <a:spLocks/>
          </p:cNvSpPr>
          <p:nvPr/>
        </p:nvSpPr>
        <p:spPr>
          <a:xfrm>
            <a:off x="5575439" y="4577556"/>
            <a:ext cx="1457325" cy="5274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>
                <a:solidFill>
                  <a:schemeClr val="accent1"/>
                </a:solidFill>
                <a:latin typeface="Abadi" panose="020B0604020104020204" pitchFamily="34" charset="0"/>
                <a:cs typeface="Times New Roman" pitchFamily="18" charset="0"/>
              </a:rPr>
              <a:t>T4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75AF9080-89AB-AB57-19DA-5C676099C2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93636" y="1483427"/>
            <a:ext cx="4362842" cy="1456797"/>
          </a:xfrm>
          <a:prstGeom prst="rect">
            <a:avLst/>
          </a:prstGeom>
        </p:spPr>
      </p:pic>
      <p:sp>
        <p:nvSpPr>
          <p:cNvPr id="20" name="Titolo 1">
            <a:extLst>
              <a:ext uri="{FF2B5EF4-FFF2-40B4-BE49-F238E27FC236}">
                <a16:creationId xmlns:a16="http://schemas.microsoft.com/office/drawing/2014/main" id="{B5F2641F-4E3C-4686-A71A-26866E1D337F}"/>
              </a:ext>
            </a:extLst>
          </p:cNvPr>
          <p:cNvSpPr txBox="1">
            <a:spLocks/>
          </p:cNvSpPr>
          <p:nvPr/>
        </p:nvSpPr>
        <p:spPr>
          <a:xfrm>
            <a:off x="101069" y="4660263"/>
            <a:ext cx="1457325" cy="5274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>
                <a:solidFill>
                  <a:schemeClr val="accent1"/>
                </a:solidFill>
                <a:latin typeface="Abadi" panose="020B0604020104020204" pitchFamily="34" charset="0"/>
                <a:cs typeface="Times New Roman" pitchFamily="18" charset="0"/>
              </a:rPr>
              <a:t>fT4</a:t>
            </a:r>
          </a:p>
        </p:txBody>
      </p:sp>
      <p:sp>
        <p:nvSpPr>
          <p:cNvPr id="21" name="Titolo 1">
            <a:extLst>
              <a:ext uri="{FF2B5EF4-FFF2-40B4-BE49-F238E27FC236}">
                <a16:creationId xmlns:a16="http://schemas.microsoft.com/office/drawing/2014/main" id="{E7E97D55-0E2A-98E3-D6D2-B9CFF22ADFC3}"/>
              </a:ext>
            </a:extLst>
          </p:cNvPr>
          <p:cNvSpPr txBox="1">
            <a:spLocks/>
          </p:cNvSpPr>
          <p:nvPr/>
        </p:nvSpPr>
        <p:spPr>
          <a:xfrm>
            <a:off x="5461139" y="1910556"/>
            <a:ext cx="1457325" cy="5274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>
                <a:solidFill>
                  <a:schemeClr val="accent1"/>
                </a:solidFill>
                <a:latin typeface="Abadi" panose="020B0604020104020204" pitchFamily="34" charset="0"/>
                <a:cs typeface="Times New Roman" pitchFamily="18" charset="0"/>
              </a:rPr>
              <a:t>T3</a:t>
            </a:r>
          </a:p>
        </p:txBody>
      </p:sp>
      <p:sp>
        <p:nvSpPr>
          <p:cNvPr id="12" name="Freccia in giù 11">
            <a:extLst>
              <a:ext uri="{FF2B5EF4-FFF2-40B4-BE49-F238E27FC236}">
                <a16:creationId xmlns:a16="http://schemas.microsoft.com/office/drawing/2014/main" id="{43481B57-9C25-31F6-B648-D6A3F4E2141B}"/>
              </a:ext>
            </a:extLst>
          </p:cNvPr>
          <p:cNvSpPr/>
          <p:nvPr/>
        </p:nvSpPr>
        <p:spPr>
          <a:xfrm>
            <a:off x="815249" y="2838450"/>
            <a:ext cx="272190" cy="561136"/>
          </a:xfrm>
          <a:prstGeom prst="downArrow">
            <a:avLst/>
          </a:prstGeom>
          <a:solidFill>
            <a:srgbClr val="EC7FF1"/>
          </a:solidFill>
          <a:ln>
            <a:solidFill>
              <a:srgbClr val="EC7FF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reccia in giù 13">
            <a:extLst>
              <a:ext uri="{FF2B5EF4-FFF2-40B4-BE49-F238E27FC236}">
                <a16:creationId xmlns:a16="http://schemas.microsoft.com/office/drawing/2014/main" id="{9CB2B703-E419-EDE7-D341-7A980BA98C7A}"/>
              </a:ext>
            </a:extLst>
          </p:cNvPr>
          <p:cNvSpPr/>
          <p:nvPr/>
        </p:nvSpPr>
        <p:spPr>
          <a:xfrm>
            <a:off x="11187974" y="2105025"/>
            <a:ext cx="272190" cy="561136"/>
          </a:xfrm>
          <a:prstGeom prst="downArrow">
            <a:avLst/>
          </a:prstGeom>
          <a:solidFill>
            <a:srgbClr val="EC7FF1"/>
          </a:solidFill>
          <a:ln>
            <a:solidFill>
              <a:srgbClr val="EC7FF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reccia in giù 17">
            <a:extLst>
              <a:ext uri="{FF2B5EF4-FFF2-40B4-BE49-F238E27FC236}">
                <a16:creationId xmlns:a16="http://schemas.microsoft.com/office/drawing/2014/main" id="{3FA717ED-AD45-399A-3345-B279A1F75FEE}"/>
              </a:ext>
            </a:extLst>
          </p:cNvPr>
          <p:cNvSpPr/>
          <p:nvPr/>
        </p:nvSpPr>
        <p:spPr>
          <a:xfrm>
            <a:off x="829731" y="5180146"/>
            <a:ext cx="104775" cy="198887"/>
          </a:xfrm>
          <a:prstGeom prst="downArrow">
            <a:avLst/>
          </a:prstGeom>
          <a:solidFill>
            <a:srgbClr val="EC7FF1"/>
          </a:solidFill>
          <a:ln>
            <a:solidFill>
              <a:srgbClr val="EC7FF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8FFB11D-BBD5-A0D6-E598-87A84FA1EF7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6014" t="43611" r="34930" b="29029"/>
          <a:stretch/>
        </p:blipFill>
        <p:spPr>
          <a:xfrm>
            <a:off x="10736263" y="228461"/>
            <a:ext cx="1000125" cy="1005184"/>
          </a:xfrm>
          <a:prstGeom prst="rect">
            <a:avLst/>
          </a:prstGeom>
        </p:spPr>
      </p:pic>
      <p:pic>
        <p:nvPicPr>
          <p:cNvPr id="8" name="Immagine 7" descr="Immagine che contiene Viso umano&#10;&#10;Descrizione generata automaticamente">
            <a:extLst>
              <a:ext uri="{FF2B5EF4-FFF2-40B4-BE49-F238E27FC236}">
                <a16:creationId xmlns:a16="http://schemas.microsoft.com/office/drawing/2014/main" id="{CF7831A3-9208-C442-A353-3FA297B6125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92" t="40626" r="39583" b="35353"/>
          <a:stretch/>
        </p:blipFill>
        <p:spPr>
          <a:xfrm>
            <a:off x="155051" y="5610747"/>
            <a:ext cx="939932" cy="87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45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EF2D0F7E-AC25-F867-D39E-3DE00D85E5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95" t="13150" r="6249" b="16094"/>
          <a:stretch/>
        </p:blipFill>
        <p:spPr>
          <a:xfrm>
            <a:off x="0" y="0"/>
            <a:ext cx="1087439" cy="1412421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1037CA37-D262-F8FA-3990-32AE27D88E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18"/>
          <a:stretch/>
        </p:blipFill>
        <p:spPr>
          <a:xfrm>
            <a:off x="11392292" y="6123214"/>
            <a:ext cx="799707" cy="734786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5C461D79-14B0-25CB-C37C-A520070050BD}"/>
              </a:ext>
            </a:extLst>
          </p:cNvPr>
          <p:cNvSpPr/>
          <p:nvPr/>
        </p:nvSpPr>
        <p:spPr>
          <a:xfrm>
            <a:off x="815249" y="6742323"/>
            <a:ext cx="10157551" cy="11567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2FDB9E6-B6B9-5BFA-8E56-657EE600DBA2}"/>
              </a:ext>
            </a:extLst>
          </p:cNvPr>
          <p:cNvSpPr/>
          <p:nvPr/>
        </p:nvSpPr>
        <p:spPr>
          <a:xfrm>
            <a:off x="1634594" y="0"/>
            <a:ext cx="10157551" cy="1156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84CFEB9-7AFA-80EA-D699-30EF8D99B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4" y="6607743"/>
            <a:ext cx="542115" cy="250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B7E00E8-9190-02C7-A905-F1D5A98F5D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742" y="1760853"/>
            <a:ext cx="10496550" cy="3684726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17209D80-7DFD-6D7E-4647-9B06A2B1528E}"/>
              </a:ext>
            </a:extLst>
          </p:cNvPr>
          <p:cNvSpPr/>
          <p:nvPr/>
        </p:nvSpPr>
        <p:spPr>
          <a:xfrm>
            <a:off x="6943921" y="6482727"/>
            <a:ext cx="4238625" cy="2500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it-IT" sz="1100" i="1" dirty="0" err="1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Cordido</a:t>
            </a:r>
            <a:r>
              <a:rPr lang="it-IT" sz="1100" i="1" dirty="0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 M et al, J </a:t>
            </a:r>
            <a:r>
              <a:rPr lang="it-IT" sz="1100" i="1" dirty="0" err="1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Clin</a:t>
            </a:r>
            <a:r>
              <a:rPr lang="it-IT" sz="1100" i="1" dirty="0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 </a:t>
            </a:r>
            <a:r>
              <a:rPr lang="it-IT" sz="1100" i="1" dirty="0" err="1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Med</a:t>
            </a:r>
            <a:r>
              <a:rPr lang="it-IT" sz="1100" i="1" dirty="0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  2022</a:t>
            </a: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B507CD3C-4A29-DF5B-07BB-33BA704BBA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14212" y="339398"/>
            <a:ext cx="5649349" cy="527435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it-IT" sz="2800" b="1" dirty="0" err="1">
                <a:solidFill>
                  <a:schemeClr val="accent1"/>
                </a:solidFill>
                <a:latin typeface="Abadi" panose="020B0604020104020204" pitchFamily="34" charset="0"/>
                <a:cs typeface="Times New Roman" pitchFamily="18" charset="0"/>
              </a:rPr>
              <a:t>Thyroid</a:t>
            </a:r>
            <a:r>
              <a:rPr lang="it-IT" sz="2800" b="1" dirty="0">
                <a:solidFill>
                  <a:schemeClr val="accent1"/>
                </a:solidFill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it-IT" sz="2800" b="1" dirty="0" err="1">
                <a:solidFill>
                  <a:schemeClr val="accent1"/>
                </a:solidFill>
                <a:latin typeface="Abadi" panose="020B0604020104020204" pitchFamily="34" charset="0"/>
                <a:cs typeface="Times New Roman" pitchFamily="18" charset="0"/>
              </a:rPr>
              <a:t>hormone</a:t>
            </a:r>
            <a:r>
              <a:rPr lang="it-IT" sz="2800" b="1" dirty="0">
                <a:solidFill>
                  <a:schemeClr val="accent1"/>
                </a:solidFill>
                <a:latin typeface="Abadi" panose="020B0604020104020204" pitchFamily="34" charset="0"/>
                <a:cs typeface="Times New Roman" pitchFamily="18" charset="0"/>
              </a:rPr>
              <a:t> treatment after BS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CE6C5A2-43FE-B51F-4AD9-6491057913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014" t="43611" r="34930" b="29029"/>
          <a:stretch/>
        </p:blipFill>
        <p:spPr>
          <a:xfrm>
            <a:off x="10736263" y="228461"/>
            <a:ext cx="1000125" cy="1005184"/>
          </a:xfrm>
          <a:prstGeom prst="rect">
            <a:avLst/>
          </a:prstGeom>
        </p:spPr>
      </p:pic>
      <p:pic>
        <p:nvPicPr>
          <p:cNvPr id="8" name="Immagine 7" descr="Immagine che contiene Viso umano&#10;&#10;Descrizione generata automaticamente">
            <a:extLst>
              <a:ext uri="{FF2B5EF4-FFF2-40B4-BE49-F238E27FC236}">
                <a16:creationId xmlns:a16="http://schemas.microsoft.com/office/drawing/2014/main" id="{1E4707FA-5DDA-1A68-67C2-514571B366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92" t="40626" r="39583" b="35353"/>
          <a:stretch/>
        </p:blipFill>
        <p:spPr>
          <a:xfrm>
            <a:off x="155051" y="5610747"/>
            <a:ext cx="939932" cy="87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97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EF2D0F7E-AC25-F867-D39E-3DE00D85E5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95" t="13150" r="6249" b="16094"/>
          <a:stretch/>
        </p:blipFill>
        <p:spPr>
          <a:xfrm>
            <a:off x="0" y="0"/>
            <a:ext cx="1087439" cy="1412421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1037CA37-D262-F8FA-3990-32AE27D88E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18"/>
          <a:stretch/>
        </p:blipFill>
        <p:spPr>
          <a:xfrm>
            <a:off x="11392292" y="6123214"/>
            <a:ext cx="799707" cy="734786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5C461D79-14B0-25CB-C37C-A520070050BD}"/>
              </a:ext>
            </a:extLst>
          </p:cNvPr>
          <p:cNvSpPr/>
          <p:nvPr/>
        </p:nvSpPr>
        <p:spPr>
          <a:xfrm>
            <a:off x="815249" y="6742323"/>
            <a:ext cx="10157551" cy="11567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2FDB9E6-B6B9-5BFA-8E56-657EE600DBA2}"/>
              </a:ext>
            </a:extLst>
          </p:cNvPr>
          <p:cNvSpPr/>
          <p:nvPr/>
        </p:nvSpPr>
        <p:spPr>
          <a:xfrm>
            <a:off x="1634594" y="0"/>
            <a:ext cx="10157551" cy="1156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84CFEB9-7AFA-80EA-D699-30EF8D99B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4" y="6607743"/>
            <a:ext cx="542115" cy="250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17209D80-7DFD-6D7E-4647-9B06A2B1528E}"/>
              </a:ext>
            </a:extLst>
          </p:cNvPr>
          <p:cNvSpPr/>
          <p:nvPr/>
        </p:nvSpPr>
        <p:spPr>
          <a:xfrm>
            <a:off x="6943921" y="6482727"/>
            <a:ext cx="4238625" cy="2500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it-IT" sz="1100" i="1" dirty="0" err="1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Fallahi</a:t>
            </a:r>
            <a:r>
              <a:rPr lang="it-IT" sz="1100" i="1" dirty="0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 P et al, Front </a:t>
            </a:r>
            <a:r>
              <a:rPr lang="it-IT" sz="1100" i="1" dirty="0" err="1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Endocrinol</a:t>
            </a:r>
            <a:r>
              <a:rPr lang="it-IT" sz="1100" i="1" dirty="0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 2021</a:t>
            </a: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B507CD3C-4A29-DF5B-07BB-33BA704BBA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14212" y="339398"/>
            <a:ext cx="5649349" cy="527435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it-IT" sz="2800" b="1" dirty="0" err="1">
                <a:solidFill>
                  <a:schemeClr val="accent1"/>
                </a:solidFill>
                <a:latin typeface="Abadi" panose="020B0604020104020204" pitchFamily="34" charset="0"/>
                <a:cs typeface="Times New Roman" pitchFamily="18" charset="0"/>
              </a:rPr>
              <a:t>Thyroid</a:t>
            </a:r>
            <a:r>
              <a:rPr lang="it-IT" sz="2800" b="1" dirty="0">
                <a:solidFill>
                  <a:schemeClr val="accent1"/>
                </a:solidFill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it-IT" sz="2800" b="1" dirty="0" err="1">
                <a:solidFill>
                  <a:schemeClr val="accent1"/>
                </a:solidFill>
                <a:latin typeface="Abadi" panose="020B0604020104020204" pitchFamily="34" charset="0"/>
                <a:cs typeface="Times New Roman" pitchFamily="18" charset="0"/>
              </a:rPr>
              <a:t>hormone</a:t>
            </a:r>
            <a:r>
              <a:rPr lang="it-IT" sz="2800" b="1" dirty="0">
                <a:solidFill>
                  <a:schemeClr val="accent1"/>
                </a:solidFill>
                <a:latin typeface="Abadi" panose="020B0604020104020204" pitchFamily="34" charset="0"/>
                <a:cs typeface="Times New Roman" pitchFamily="18" charset="0"/>
              </a:rPr>
              <a:t> treatment after BS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0F1F98C0-E5F5-F714-6153-E937C70F1CC5}"/>
              </a:ext>
            </a:extLst>
          </p:cNvPr>
          <p:cNvSpPr txBox="1">
            <a:spLocks/>
          </p:cNvSpPr>
          <p:nvPr/>
        </p:nvSpPr>
        <p:spPr>
          <a:xfrm>
            <a:off x="625017" y="1121495"/>
            <a:ext cx="5649349" cy="5274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>
                <a:solidFill>
                  <a:srgbClr val="EC7FF1"/>
                </a:solidFill>
                <a:latin typeface="Abadi" panose="020B0604020104020204" pitchFamily="34" charset="0"/>
                <a:cs typeface="Times New Roman" pitchFamily="18" charset="0"/>
              </a:rPr>
              <a:t>MALABSORPTION?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6612F34-99C5-0508-777F-82DD4D8DD0DE}"/>
              </a:ext>
            </a:extLst>
          </p:cNvPr>
          <p:cNvSpPr txBox="1"/>
          <p:nvPr/>
        </p:nvSpPr>
        <p:spPr>
          <a:xfrm>
            <a:off x="543719" y="1941923"/>
            <a:ext cx="11086306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000" dirty="0">
                <a:latin typeface="Bahnschrift SemiLight" panose="020B0502040204020203" pitchFamily="34" charset="0"/>
              </a:rPr>
              <a:t>Drug </a:t>
            </a:r>
            <a:r>
              <a:rPr lang="en-US" sz="2000" b="1" dirty="0">
                <a:latin typeface="Bahnschrift SemiLight" panose="020B0502040204020203" pitchFamily="34" charset="0"/>
              </a:rPr>
              <a:t>dissolution and solubility </a:t>
            </a:r>
            <a:r>
              <a:rPr lang="en-US" sz="2000" dirty="0">
                <a:latin typeface="Bahnschrift SemiLight" panose="020B0502040204020203" pitchFamily="34" charset="0"/>
              </a:rPr>
              <a:t>may be potentially altered in </a:t>
            </a:r>
            <a:r>
              <a:rPr lang="en-US" sz="2000" b="1" dirty="0">
                <a:latin typeface="Bahnschrift SemiLight" panose="020B0502040204020203" pitchFamily="34" charset="0"/>
              </a:rPr>
              <a:t>restrictive procedures </a:t>
            </a:r>
            <a:r>
              <a:rPr lang="en-US" sz="2000" dirty="0">
                <a:latin typeface="Bahnschrift SemiLight" panose="020B0502040204020203" pitchFamily="34" charset="0"/>
              </a:rPr>
              <a:t>that increase gastric pH in the newly stomach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000" dirty="0">
                <a:latin typeface="Bahnschrift SemiLight" panose="020B0502040204020203" pitchFamily="34" charset="0"/>
              </a:rPr>
              <a:t>Highly </a:t>
            </a:r>
            <a:r>
              <a:rPr lang="en-US" sz="2000" b="1" dirty="0">
                <a:latin typeface="Bahnschrift SemiLight" panose="020B0502040204020203" pitchFamily="34" charset="0"/>
              </a:rPr>
              <a:t>lipophilic drugs </a:t>
            </a:r>
            <a:r>
              <a:rPr lang="en-US" sz="2000" dirty="0">
                <a:latin typeface="Bahnschrift SemiLight" panose="020B0502040204020203" pitchFamily="34" charset="0"/>
              </a:rPr>
              <a:t>are more likely to be affected because they are often dependent upon the availability of </a:t>
            </a:r>
            <a:r>
              <a:rPr lang="en-US" sz="2000" b="1" dirty="0">
                <a:latin typeface="Bahnschrift SemiLight" panose="020B0502040204020203" pitchFamily="34" charset="0"/>
              </a:rPr>
              <a:t>bile acids </a:t>
            </a:r>
            <a:r>
              <a:rPr lang="en-US" sz="2000" dirty="0">
                <a:latin typeface="Bahnschrift SemiLight" panose="020B0502040204020203" pitchFamily="34" charset="0"/>
              </a:rPr>
              <a:t>to enhance solubility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000" dirty="0">
                <a:latin typeface="Bahnschrift SemiLight" panose="020B0502040204020203" pitchFamily="34" charset="0"/>
              </a:rPr>
              <a:t>Lipophilic agents also undergo </a:t>
            </a:r>
            <a:r>
              <a:rPr lang="en-US" sz="2000" b="1" dirty="0">
                <a:latin typeface="Bahnschrift SemiLight" panose="020B0502040204020203" pitchFamily="34" charset="0"/>
              </a:rPr>
              <a:t>enterohepatic recirculation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000" dirty="0">
                <a:latin typeface="Bahnschrift SemiLight" panose="020B0502040204020203" pitchFamily="34" charset="0"/>
              </a:rPr>
              <a:t>Bypass of the upper small intestine </a:t>
            </a:r>
            <a:r>
              <a:rPr lang="en-US" sz="2000" b="1" dirty="0">
                <a:latin typeface="Bahnschrift SemiLight" panose="020B0502040204020203" pitchFamily="34" charset="0"/>
              </a:rPr>
              <a:t>limits the mixing of such drugs with bile acids </a:t>
            </a:r>
            <a:r>
              <a:rPr lang="en-US" sz="2000" dirty="0">
                <a:latin typeface="Bahnschrift SemiLight" panose="020B0502040204020203" pitchFamily="34" charset="0"/>
              </a:rPr>
              <a:t>to the common (post-</a:t>
            </a:r>
            <a:r>
              <a:rPr lang="en-US" sz="2000" dirty="0" err="1">
                <a:latin typeface="Bahnschrift SemiLight" panose="020B0502040204020203" pitchFamily="34" charset="0"/>
              </a:rPr>
              <a:t>anastamotic</a:t>
            </a:r>
            <a:r>
              <a:rPr lang="en-US" sz="2000" dirty="0">
                <a:latin typeface="Bahnschrift SemiLight" panose="020B0502040204020203" pitchFamily="34" charset="0"/>
              </a:rPr>
              <a:t>) limbs of the distal small intestine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000" dirty="0">
                <a:latin typeface="Bahnschrift SemiLight" panose="020B0502040204020203" pitchFamily="34" charset="0"/>
              </a:rPr>
              <a:t>Jejunoileal bypass may also result in bile acid wasting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000" dirty="0">
                <a:latin typeface="Bahnschrift SemiLight" panose="020B0502040204020203" pitchFamily="34" charset="0"/>
              </a:rPr>
              <a:t>As </a:t>
            </a:r>
            <a:r>
              <a:rPr lang="en-US" sz="2000" b="1" dirty="0">
                <a:latin typeface="Bahnschrift SemiLight" panose="020B0502040204020203" pitchFamily="34" charset="0"/>
              </a:rPr>
              <a:t>microbiota</a:t>
            </a:r>
            <a:r>
              <a:rPr lang="en-US" sz="2000" dirty="0">
                <a:latin typeface="Bahnschrift SemiLight" panose="020B0502040204020203" pitchFamily="34" charset="0"/>
              </a:rPr>
              <a:t> can modulate both the absorption and the metabolism of drugs, they may constitute a missing link in the assessment of pharmacokinetic changes after BS (understudied area)</a:t>
            </a:r>
            <a:endParaRPr lang="it-IT" sz="2000" dirty="0">
              <a:latin typeface="Bahnschrift SemiLight" panose="020B0502040204020203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858578E-B972-A0FA-14EB-DFD64BAFEF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014" t="43611" r="34930" b="29029"/>
          <a:stretch/>
        </p:blipFill>
        <p:spPr>
          <a:xfrm>
            <a:off x="10736263" y="228461"/>
            <a:ext cx="1000125" cy="1005184"/>
          </a:xfrm>
          <a:prstGeom prst="rect">
            <a:avLst/>
          </a:prstGeom>
        </p:spPr>
      </p:pic>
      <p:pic>
        <p:nvPicPr>
          <p:cNvPr id="9" name="Immagine 8" descr="Immagine che contiene Viso umano&#10;&#10;Descrizione generata automaticamente">
            <a:extLst>
              <a:ext uri="{FF2B5EF4-FFF2-40B4-BE49-F238E27FC236}">
                <a16:creationId xmlns:a16="http://schemas.microsoft.com/office/drawing/2014/main" id="{BDB0E703-B7C4-FF2C-1EC1-AB08BC8BC65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92" t="40626" r="39583" b="35353"/>
          <a:stretch/>
        </p:blipFill>
        <p:spPr>
          <a:xfrm>
            <a:off x="155051" y="5610747"/>
            <a:ext cx="939932" cy="87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721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EF2D0F7E-AC25-F867-D39E-3DE00D85E5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95" t="13150" r="6249" b="16094"/>
          <a:stretch/>
        </p:blipFill>
        <p:spPr>
          <a:xfrm>
            <a:off x="0" y="0"/>
            <a:ext cx="1087439" cy="1412421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1037CA37-D262-F8FA-3990-32AE27D88E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18"/>
          <a:stretch/>
        </p:blipFill>
        <p:spPr>
          <a:xfrm>
            <a:off x="11392292" y="6123214"/>
            <a:ext cx="799707" cy="734786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5C461D79-14B0-25CB-C37C-A520070050BD}"/>
              </a:ext>
            </a:extLst>
          </p:cNvPr>
          <p:cNvSpPr/>
          <p:nvPr/>
        </p:nvSpPr>
        <p:spPr>
          <a:xfrm>
            <a:off x="815249" y="6742323"/>
            <a:ext cx="10157551" cy="11567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2FDB9E6-B6B9-5BFA-8E56-657EE600DBA2}"/>
              </a:ext>
            </a:extLst>
          </p:cNvPr>
          <p:cNvSpPr/>
          <p:nvPr/>
        </p:nvSpPr>
        <p:spPr>
          <a:xfrm>
            <a:off x="1634594" y="0"/>
            <a:ext cx="10157551" cy="1156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84CFEB9-7AFA-80EA-D699-30EF8D99B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4" y="6607743"/>
            <a:ext cx="542115" cy="250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B4AFE1D-ACFF-42D3-1732-6923404793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8435" y="412671"/>
            <a:ext cx="6539184" cy="6949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6D1D76FE-3C22-55E3-C94C-9B1736095C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439" y="1117136"/>
            <a:ext cx="4050688" cy="5365591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7F8889E5-A393-72DD-C826-C2E0EC0C35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5443" y="2313568"/>
            <a:ext cx="4649118" cy="2776251"/>
          </a:xfrm>
          <a:prstGeom prst="rect">
            <a:avLst/>
          </a:prstGeom>
        </p:spPr>
      </p:pic>
      <p:sp>
        <p:nvSpPr>
          <p:cNvPr id="15" name="Titolo 1">
            <a:extLst>
              <a:ext uri="{FF2B5EF4-FFF2-40B4-BE49-F238E27FC236}">
                <a16:creationId xmlns:a16="http://schemas.microsoft.com/office/drawing/2014/main" id="{D37A4CF3-A696-335A-5341-60B7F2934C8C}"/>
              </a:ext>
            </a:extLst>
          </p:cNvPr>
          <p:cNvSpPr txBox="1">
            <a:spLocks/>
          </p:cNvSpPr>
          <p:nvPr/>
        </p:nvSpPr>
        <p:spPr>
          <a:xfrm>
            <a:off x="4720694" y="2145663"/>
            <a:ext cx="1457325" cy="5274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>
                <a:solidFill>
                  <a:schemeClr val="accent1"/>
                </a:solidFill>
                <a:latin typeface="Abadi" panose="020B0604020104020204" pitchFamily="34" charset="0"/>
                <a:cs typeface="Times New Roman" pitchFamily="18" charset="0"/>
              </a:rPr>
              <a:t>RYGB</a:t>
            </a:r>
          </a:p>
        </p:txBody>
      </p:sp>
      <p:sp>
        <p:nvSpPr>
          <p:cNvPr id="16" name="Titolo 1">
            <a:extLst>
              <a:ext uri="{FF2B5EF4-FFF2-40B4-BE49-F238E27FC236}">
                <a16:creationId xmlns:a16="http://schemas.microsoft.com/office/drawing/2014/main" id="{4D094246-0B51-6BED-A3A7-701E4FC5C6A5}"/>
              </a:ext>
            </a:extLst>
          </p:cNvPr>
          <p:cNvSpPr txBox="1">
            <a:spLocks/>
          </p:cNvSpPr>
          <p:nvPr/>
        </p:nvSpPr>
        <p:spPr>
          <a:xfrm>
            <a:off x="5007643" y="5099384"/>
            <a:ext cx="1457325" cy="5274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>
                <a:solidFill>
                  <a:schemeClr val="accent1"/>
                </a:solidFill>
                <a:latin typeface="Abadi" panose="020B0604020104020204" pitchFamily="34" charset="0"/>
                <a:cs typeface="Times New Roman" pitchFamily="18" charset="0"/>
              </a:rPr>
              <a:t>BPD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A9BE8DED-89EE-0AFF-B839-4206B1F44089}"/>
              </a:ext>
            </a:extLst>
          </p:cNvPr>
          <p:cNvSpPr/>
          <p:nvPr/>
        </p:nvSpPr>
        <p:spPr>
          <a:xfrm>
            <a:off x="6943921" y="6482727"/>
            <a:ext cx="4238625" cy="2500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it-IT" sz="1100" i="1" dirty="0" err="1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Fallahi</a:t>
            </a:r>
            <a:r>
              <a:rPr lang="it-IT" sz="1100" i="1" dirty="0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 P et al, </a:t>
            </a:r>
            <a:r>
              <a:rPr lang="it-IT" sz="1100" i="1" dirty="0" err="1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Obes</a:t>
            </a:r>
            <a:r>
              <a:rPr lang="it-IT" sz="1100" i="1" dirty="0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 </a:t>
            </a:r>
            <a:r>
              <a:rPr lang="it-IT" sz="1100" i="1" dirty="0" err="1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Surg</a:t>
            </a:r>
            <a:r>
              <a:rPr lang="it-IT" sz="1100" i="1" dirty="0">
                <a:solidFill>
                  <a:schemeClr val="tx1"/>
                </a:solidFill>
                <a:latin typeface="Abadi" panose="020B0604020104020204"/>
                <a:cs typeface="Calibri" panose="020F0502020204030204" pitchFamily="34" charset="0"/>
              </a:rPr>
              <a:t> 2017</a:t>
            </a:r>
          </a:p>
        </p:txBody>
      </p:sp>
      <p:sp>
        <p:nvSpPr>
          <p:cNvPr id="19" name="Titolo 1">
            <a:extLst>
              <a:ext uri="{FF2B5EF4-FFF2-40B4-BE49-F238E27FC236}">
                <a16:creationId xmlns:a16="http://schemas.microsoft.com/office/drawing/2014/main" id="{85F7CDDC-D9E5-6530-2C9D-DF330A0E463A}"/>
              </a:ext>
            </a:extLst>
          </p:cNvPr>
          <p:cNvSpPr txBox="1">
            <a:spLocks/>
          </p:cNvSpPr>
          <p:nvPr/>
        </p:nvSpPr>
        <p:spPr>
          <a:xfrm>
            <a:off x="9587969" y="1440813"/>
            <a:ext cx="1804323" cy="73478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badi" panose="020B0604020104020204" pitchFamily="34" charset="0"/>
                <a:cs typeface="Times New Roman" pitchFamily="18" charset="0"/>
              </a:rPr>
              <a:t>SOFT-GEL</a:t>
            </a:r>
          </a:p>
          <a:p>
            <a:r>
              <a:rPr lang="it-IT" sz="2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badi" panose="020B0604020104020204" pitchFamily="34" charset="0"/>
                <a:cs typeface="Times New Roman" pitchFamily="18" charset="0"/>
              </a:rPr>
              <a:t>TABLETS?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0DCEFA0-002E-4A4E-5DAB-963B31AB25D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6014" t="43611" r="34930" b="29029"/>
          <a:stretch/>
        </p:blipFill>
        <p:spPr>
          <a:xfrm>
            <a:off x="10736263" y="228461"/>
            <a:ext cx="1000125" cy="1005184"/>
          </a:xfrm>
          <a:prstGeom prst="rect">
            <a:avLst/>
          </a:prstGeom>
        </p:spPr>
      </p:pic>
      <p:pic>
        <p:nvPicPr>
          <p:cNvPr id="8" name="Immagine 7" descr="Immagine che contiene Viso umano&#10;&#10;Descrizione generata automaticamente">
            <a:extLst>
              <a:ext uri="{FF2B5EF4-FFF2-40B4-BE49-F238E27FC236}">
                <a16:creationId xmlns:a16="http://schemas.microsoft.com/office/drawing/2014/main" id="{8B901412-3478-F0C4-82BD-B6072355B9F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92" t="40626" r="39583" b="35353"/>
          <a:stretch/>
        </p:blipFill>
        <p:spPr>
          <a:xfrm>
            <a:off x="155051" y="5610747"/>
            <a:ext cx="939932" cy="87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8577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753</Words>
  <Application>Microsoft Office PowerPoint</Application>
  <PresentationFormat>Widescreen</PresentationFormat>
  <Paragraphs>150</Paragraphs>
  <Slides>23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34" baseType="lpstr">
      <vt:lpstr>Abadi</vt:lpstr>
      <vt:lpstr>Aharoni</vt:lpstr>
      <vt:lpstr>Aptos</vt:lpstr>
      <vt:lpstr>Aptos Display</vt:lpstr>
      <vt:lpstr>Arial</vt:lpstr>
      <vt:lpstr>Bahnschrift SemiLight</vt:lpstr>
      <vt:lpstr>Britannic Bold</vt:lpstr>
      <vt:lpstr>Calibri</vt:lpstr>
      <vt:lpstr>Eras Demi ITC</vt:lpstr>
      <vt:lpstr>Wingdings</vt:lpstr>
      <vt:lpstr>Tema di Office</vt:lpstr>
      <vt:lpstr>Presentazione standard di PowerPoint</vt:lpstr>
      <vt:lpstr>DISCLOSURES</vt:lpstr>
      <vt:lpstr>Presentazione standard di PowerPoint</vt:lpstr>
      <vt:lpstr>HPT in OBESITY</vt:lpstr>
      <vt:lpstr>HPT in OBESITY</vt:lpstr>
      <vt:lpstr>HPT in OBESITY after BS</vt:lpstr>
      <vt:lpstr>Thyroid hormone treatment after BS</vt:lpstr>
      <vt:lpstr>Thyroid hormone treatment after BS</vt:lpstr>
      <vt:lpstr>Presentazione standard di PowerPoint</vt:lpstr>
      <vt:lpstr>Presentazione standard di PowerPoint</vt:lpstr>
      <vt:lpstr>VD in OBESITY</vt:lpstr>
      <vt:lpstr>VD in OBESITY after BS</vt:lpstr>
      <vt:lpstr>Presentazione standard di PowerPoint</vt:lpstr>
      <vt:lpstr>Presentazione standard di PowerPoint</vt:lpstr>
      <vt:lpstr>SARCOBESITY</vt:lpstr>
      <vt:lpstr>SARCOBESITY</vt:lpstr>
      <vt:lpstr>VD in SARCOBESITY</vt:lpstr>
      <vt:lpstr>Presentazione standard di PowerPoint</vt:lpstr>
      <vt:lpstr>SARCOBESITY in BS</vt:lpstr>
      <vt:lpstr>SARCOBESITY in BS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Flavia Prodam</dc:creator>
  <cp:lastModifiedBy>Flavia Prodam</cp:lastModifiedBy>
  <cp:revision>42</cp:revision>
  <dcterms:created xsi:type="dcterms:W3CDTF">2024-03-10T17:55:27Z</dcterms:created>
  <dcterms:modified xsi:type="dcterms:W3CDTF">2024-03-21T22:26:55Z</dcterms:modified>
</cp:coreProperties>
</file>